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9"/>
  </p:notesMasterIdLst>
  <p:sldIdLst>
    <p:sldId id="256" r:id="rId2"/>
    <p:sldId id="257" r:id="rId3"/>
    <p:sldId id="264" r:id="rId4"/>
    <p:sldId id="258" r:id="rId5"/>
    <p:sldId id="268" r:id="rId6"/>
    <p:sldId id="270" r:id="rId7"/>
    <p:sldId id="271" r:id="rId8"/>
    <p:sldId id="272" r:id="rId9"/>
    <p:sldId id="262" r:id="rId10"/>
    <p:sldId id="259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2" r:id="rId30"/>
    <p:sldId id="291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6" r:id="rId41"/>
    <p:sldId id="307" r:id="rId42"/>
    <p:sldId id="308" r:id="rId43"/>
    <p:sldId id="309" r:id="rId44"/>
    <p:sldId id="310" r:id="rId45"/>
    <p:sldId id="302" r:id="rId46"/>
    <p:sldId id="303" r:id="rId47"/>
    <p:sldId id="311" r:id="rId48"/>
    <p:sldId id="312" r:id="rId49"/>
    <p:sldId id="313" r:id="rId50"/>
    <p:sldId id="314" r:id="rId51"/>
    <p:sldId id="315" r:id="rId52"/>
    <p:sldId id="318" r:id="rId53"/>
    <p:sldId id="319" r:id="rId54"/>
    <p:sldId id="320" r:id="rId55"/>
    <p:sldId id="321" r:id="rId56"/>
    <p:sldId id="322" r:id="rId57"/>
    <p:sldId id="269" r:id="rId58"/>
  </p:sldIdLst>
  <p:sldSz cx="12192000" cy="6858000"/>
  <p:notesSz cx="6858000" cy="9144000"/>
  <p:embeddedFontLst>
    <p:embeddedFont>
      <p:font typeface="Arial Unicode MS" panose="020B0604020202020204" pitchFamily="34" charset="-128"/>
      <p:regular r:id="rId60"/>
    </p:embeddedFont>
    <p:embeddedFont>
      <p:font typeface="Play" panose="020B0604020202020204" charset="0"/>
      <p:regular r:id="rId61"/>
      <p:bold r:id="rId62"/>
    </p:embeddedFont>
    <p:embeddedFont>
      <p:font typeface="Montserrat" panose="020B0604020202020204" charset="0"/>
      <p:regular r:id="rId63"/>
      <p:bold r:id="rId64"/>
      <p:italic r:id="rId65"/>
      <p:bold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3F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9" autoAdjust="0"/>
    <p:restoredTop sz="94660"/>
  </p:normalViewPr>
  <p:slideViewPr>
    <p:cSldViewPr snapToGrid="0">
      <p:cViewPr varScale="1">
        <p:scale>
          <a:sx n="69" d="100"/>
          <a:sy n="69" d="100"/>
        </p:scale>
        <p:origin x="9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4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7562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5595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8212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8873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891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7712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1748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2654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2306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2664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1041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2716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5907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6950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0266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139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47915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06521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04444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43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66270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32597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8535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9095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8044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60285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54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41386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32228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74611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00333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17857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23803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17142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25201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60119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43955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85140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19236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77458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61179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57930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36922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84386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34742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095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image" Target="../media/image6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72.jpeg"/><Relationship Id="rId7" Type="http://schemas.openxmlformats.org/officeDocument/2006/relationships/image" Target="../media/image76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2.jp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g"/><Relationship Id="rId5" Type="http://schemas.openxmlformats.org/officeDocument/2006/relationships/image" Target="../media/image84.jfif"/><Relationship Id="rId4" Type="http://schemas.openxmlformats.org/officeDocument/2006/relationships/image" Target="../media/image8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8.jf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3"/>
          <p:cNvGrpSpPr/>
          <p:nvPr/>
        </p:nvGrpSpPr>
        <p:grpSpPr>
          <a:xfrm>
            <a:off x="4844046" y="-9236"/>
            <a:ext cx="7347954" cy="6876043"/>
            <a:chOff x="4168118" y="-584"/>
            <a:chExt cx="7347954" cy="6876043"/>
          </a:xfrm>
        </p:grpSpPr>
        <p:sp>
          <p:nvSpPr>
            <p:cNvPr id="90" name="Google Shape;90;p13"/>
            <p:cNvSpPr/>
            <p:nvPr/>
          </p:nvSpPr>
          <p:spPr>
            <a:xfrm>
              <a:off x="4168118" y="0"/>
              <a:ext cx="4546202" cy="4572000"/>
            </a:xfrm>
            <a:custGeom>
              <a:avLst/>
              <a:gdLst/>
              <a:ahLst/>
              <a:cxnLst/>
              <a:rect l="l" t="t" r="r" b="b"/>
              <a:pathLst>
                <a:path w="4546202" h="3723478" extrusionOk="0">
                  <a:moveTo>
                    <a:pt x="0" y="0"/>
                  </a:moveTo>
                  <a:lnTo>
                    <a:pt x="4546202" y="0"/>
                  </a:lnTo>
                  <a:lnTo>
                    <a:pt x="4541396" y="69666"/>
                  </a:lnTo>
                  <a:cubicBezTo>
                    <a:pt x="4500088" y="509055"/>
                    <a:pt x="4403325" y="950417"/>
                    <a:pt x="4246890" y="1384785"/>
                  </a:cubicBezTo>
                  <a:cubicBezTo>
                    <a:pt x="3934020" y="2253517"/>
                    <a:pt x="3419489" y="2991480"/>
                    <a:pt x="2775014" y="3564971"/>
                  </a:cubicBezTo>
                  <a:lnTo>
                    <a:pt x="2587962" y="3723478"/>
                  </a:lnTo>
                  <a:lnTo>
                    <a:pt x="2559325" y="3562733"/>
                  </a:lnTo>
                  <a:cubicBezTo>
                    <a:pt x="2272698" y="2152236"/>
                    <a:pt x="1413076" y="886511"/>
                    <a:pt x="143571" y="112165"/>
                  </a:cubicBezTo>
                  <a:lnTo>
                    <a:pt x="0" y="294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4629435" y="0"/>
              <a:ext cx="6724554" cy="6875459"/>
            </a:xfrm>
            <a:custGeom>
              <a:avLst/>
              <a:gdLst/>
              <a:ahLst/>
              <a:cxnLst/>
              <a:rect l="l" t="t" r="r" b="b"/>
              <a:pathLst>
                <a:path w="6724554" h="6875459" extrusionOk="0">
                  <a:moveTo>
                    <a:pt x="0" y="0"/>
                  </a:moveTo>
                  <a:lnTo>
                    <a:pt x="6158486" y="0"/>
                  </a:lnTo>
                  <a:lnTo>
                    <a:pt x="6247158" y="166917"/>
                  </a:lnTo>
                  <a:cubicBezTo>
                    <a:pt x="6302163" y="281078"/>
                    <a:pt x="6353091" y="398304"/>
                    <a:pt x="6399697" y="518487"/>
                  </a:cubicBezTo>
                  <a:cubicBezTo>
                    <a:pt x="7354177" y="2979831"/>
                    <a:pt x="6134017" y="5749081"/>
                    <a:pt x="3674291" y="6703836"/>
                  </a:cubicBezTo>
                  <a:cubicBezTo>
                    <a:pt x="3578208" y="6741131"/>
                    <a:pt x="3481655" y="6775106"/>
                    <a:pt x="3384759" y="6805816"/>
                  </a:cubicBezTo>
                  <a:lnTo>
                    <a:pt x="3138282" y="6875459"/>
                  </a:lnTo>
                  <a:lnTo>
                    <a:pt x="1191997" y="6875459"/>
                  </a:lnTo>
                  <a:lnTo>
                    <a:pt x="1217927" y="6843298"/>
                  </a:lnTo>
                  <a:cubicBezTo>
                    <a:pt x="2184300" y="5583598"/>
                    <a:pt x="2489402" y="3864283"/>
                    <a:pt x="1873262" y="2275421"/>
                  </a:cubicBezTo>
                  <a:cubicBezTo>
                    <a:pt x="1539521" y="1414787"/>
                    <a:pt x="980398" y="708276"/>
                    <a:pt x="289623" y="1972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5241811" y="-584"/>
              <a:ext cx="6274261" cy="6876043"/>
            </a:xfrm>
            <a:custGeom>
              <a:avLst/>
              <a:gdLst/>
              <a:ahLst/>
              <a:cxnLst/>
              <a:rect l="l" t="t" r="r" b="b"/>
              <a:pathLst>
                <a:path w="6274261" h="6857571" extrusionOk="0">
                  <a:moveTo>
                    <a:pt x="115968" y="0"/>
                  </a:moveTo>
                  <a:lnTo>
                    <a:pt x="4758381" y="0"/>
                  </a:lnTo>
                  <a:lnTo>
                    <a:pt x="4790788" y="28070"/>
                  </a:lnTo>
                  <a:cubicBezTo>
                    <a:pt x="5702118" y="856313"/>
                    <a:pt x="6274261" y="2051124"/>
                    <a:pt x="6274261" y="3379559"/>
                  </a:cubicBezTo>
                  <a:cubicBezTo>
                    <a:pt x="6274261" y="4708000"/>
                    <a:pt x="5702118" y="5902811"/>
                    <a:pt x="4790788" y="6731052"/>
                  </a:cubicBezTo>
                  <a:lnTo>
                    <a:pt x="4644719" y="6857571"/>
                  </a:lnTo>
                  <a:lnTo>
                    <a:pt x="0" y="6857571"/>
                  </a:lnTo>
                  <a:lnTo>
                    <a:pt x="203056" y="6685370"/>
                  </a:lnTo>
                  <a:cubicBezTo>
                    <a:pt x="1105251" y="5870316"/>
                    <a:pt x="1672192" y="4691171"/>
                    <a:pt x="1672192" y="3379607"/>
                  </a:cubicBezTo>
                  <a:cubicBezTo>
                    <a:pt x="1672192" y="2068054"/>
                    <a:pt x="1105251" y="888910"/>
                    <a:pt x="203056" y="73855"/>
                  </a:cubicBezTo>
                  <a:lnTo>
                    <a:pt x="115968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523;p35"/>
          <p:cNvSpPr txBox="1">
            <a:spLocks noGrp="1"/>
          </p:cNvSpPr>
          <p:nvPr/>
        </p:nvSpPr>
        <p:spPr>
          <a:xfrm>
            <a:off x="399437" y="1565937"/>
            <a:ext cx="4305000" cy="2087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miko"/>
              <a:buNone/>
              <a:defRPr sz="8550" b="0" i="0" u="none" strike="noStrike" cap="none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arlow ExtraBold"/>
              <a:buNone/>
              <a:defRPr sz="5200" b="0" i="0" u="none" strike="noStrike" cap="none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arlow ExtraBold"/>
              <a:buNone/>
              <a:defRPr sz="5200" b="0" i="0" u="none" strike="noStrike" cap="none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arlow ExtraBold"/>
              <a:buNone/>
              <a:defRPr sz="5200" b="0" i="0" u="none" strike="noStrike" cap="none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arlow ExtraBold"/>
              <a:buNone/>
              <a:defRPr sz="5200" b="0" i="0" u="none" strike="noStrike" cap="none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arlow ExtraBold"/>
              <a:buNone/>
              <a:defRPr sz="5200" b="0" i="0" u="none" strike="noStrike" cap="none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arlow ExtraBold"/>
              <a:buNone/>
              <a:defRPr sz="5200" b="0" i="0" u="none" strike="noStrike" cap="none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arlow ExtraBold"/>
              <a:buNone/>
              <a:defRPr sz="5200" b="0" i="0" u="none" strike="noStrike" cap="none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arlow ExtraBold"/>
              <a:buNone/>
              <a:defRPr sz="5200" b="0" i="0" u="none" strike="noStrike" cap="none">
                <a:solidFill>
                  <a:schemeClr val="dk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URBAN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CRAFT</a:t>
            </a:r>
            <a:endParaRPr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Google Shape;525;p35"/>
          <p:cNvSpPr txBox="1">
            <a:spLocks noGrp="1"/>
          </p:cNvSpPr>
          <p:nvPr/>
        </p:nvSpPr>
        <p:spPr>
          <a:xfrm>
            <a:off x="3240592" y="3662300"/>
            <a:ext cx="4305000" cy="11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300" b="0" i="0" u="none" strike="noStrike" cap="none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dirty="0">
                <a:latin typeface="+mn-lt"/>
              </a:rPr>
              <a:t>CONSTRUCTION </a:t>
            </a:r>
            <a:r>
              <a:rPr lang="en" sz="2000" dirty="0">
                <a:latin typeface="+mn-lt"/>
              </a:rPr>
              <a:t>COMPANY PROFILE</a:t>
            </a:r>
            <a:endParaRPr sz="2000" dirty="0">
              <a:latin typeface="+mn-lt"/>
            </a:endParaRPr>
          </a:p>
        </p:txBody>
      </p:sp>
      <p:cxnSp>
        <p:nvCxnSpPr>
          <p:cNvPr id="16" name="Google Shape;526;p35"/>
          <p:cNvCxnSpPr/>
          <p:nvPr/>
        </p:nvCxnSpPr>
        <p:spPr>
          <a:xfrm>
            <a:off x="600333" y="3601368"/>
            <a:ext cx="5652685" cy="0"/>
          </a:xfrm>
          <a:prstGeom prst="straightConnector1">
            <a:avLst/>
          </a:prstGeom>
          <a:noFill/>
          <a:ln w="76200" cap="flat" cmpd="sng">
            <a:solidFill>
              <a:srgbClr val="CA3F2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1093" y="-1708"/>
            <a:ext cx="6916089" cy="3718669"/>
          </a:xfrm>
          <a:custGeom>
            <a:avLst/>
            <a:gdLst/>
            <a:ahLst/>
            <a:cxnLst/>
            <a:rect l="l" t="t" r="r" b="b"/>
            <a:pathLst>
              <a:path w="6916089" h="3718669" extrusionOk="0">
                <a:moveTo>
                  <a:pt x="6915533" y="-92"/>
                </a:moveTo>
                <a:cubicBezTo>
                  <a:pt x="6914522" y="2054670"/>
                  <a:pt x="5248018" y="3719561"/>
                  <a:pt x="3193255" y="3718577"/>
                </a:cubicBezTo>
                <a:cubicBezTo>
                  <a:pt x="1883327" y="3717921"/>
                  <a:pt x="670250" y="3028472"/>
                  <a:pt x="-556" y="1903336"/>
                </a:cubicBezTo>
                <a:lnTo>
                  <a:pt x="-556" y="-92"/>
                </a:ln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6650607" y="2304037"/>
            <a:ext cx="5170046" cy="3246215"/>
            <a:chOff x="6553898" y="2474564"/>
            <a:chExt cx="5170046" cy="3246215"/>
          </a:xfrm>
        </p:grpSpPr>
        <p:sp>
          <p:nvSpPr>
            <p:cNvPr id="101" name="Google Shape;101;p14"/>
            <p:cNvSpPr txBox="1"/>
            <p:nvPr/>
          </p:nvSpPr>
          <p:spPr>
            <a:xfrm>
              <a:off x="6553898" y="2474564"/>
              <a:ext cx="5170046" cy="5655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425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8467" indent="0">
                <a:buNone/>
                <a:defRPr sz="3600" b="1">
                  <a:solidFill>
                    <a:srgbClr val="CA3F22"/>
                  </a:solidFill>
                  <a:latin typeface="Montserrat"/>
                  <a:ea typeface="Montserrat"/>
                  <a:cs typeface="Montserrat"/>
                </a:defRPr>
              </a:lvl1pPr>
            </a:lstStyle>
            <a:p>
              <a:r>
                <a:rPr lang="en-US" dirty="0">
                  <a:sym typeface="Montserrat"/>
                </a:rPr>
                <a:t>About Our Company</a:t>
              </a:r>
              <a:endParaRPr dirty="0">
                <a:sym typeface="Montserrat"/>
              </a:endParaRPr>
            </a:p>
          </p:txBody>
        </p:sp>
        <p:sp>
          <p:nvSpPr>
            <p:cNvPr id="102" name="Google Shape;102;p14"/>
            <p:cNvSpPr txBox="1"/>
            <p:nvPr/>
          </p:nvSpPr>
          <p:spPr>
            <a:xfrm>
              <a:off x="6553898" y="3450518"/>
              <a:ext cx="5170046" cy="22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8025" rIns="0" bIns="0" anchor="t" anchorCtr="0">
              <a:spAutoFit/>
            </a:bodyPr>
            <a:lstStyle/>
            <a:p>
              <a:pPr lvl="0">
                <a:lnSpc>
                  <a:spcPct val="150000"/>
                </a:lnSpc>
                <a:buClr>
                  <a:srgbClr val="3F3F3F"/>
                </a:buClr>
                <a:buSzPts val="1800"/>
              </a:pPr>
              <a:r>
                <a:rPr lang="en-US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URBAN CRAFT Construction (UC) </a:t>
              </a:r>
              <a:r>
                <a:rPr lang="en-US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(Previously: Inertia Construction) </a:t>
              </a:r>
              <a:r>
                <a:rPr lang="en-US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is </a:t>
              </a:r>
              <a:r>
                <a:rPr lang="en-US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a well-established </a:t>
              </a:r>
              <a:r>
                <a:rPr lang="en-US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construction company since 2007 and is currently looking </a:t>
              </a:r>
              <a:r>
                <a:rPr lang="en-US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to expand </a:t>
              </a:r>
              <a:r>
                <a:rPr lang="en-US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in the field of construction in Egypt and internationally . </a:t>
              </a:r>
              <a:endParaRPr lang="en-US" dirty="0" smtClean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endParaRPr>
            </a:p>
            <a:p>
              <a:pPr lvl="0">
                <a:lnSpc>
                  <a:spcPct val="150000"/>
                </a:lnSpc>
                <a:buClr>
                  <a:srgbClr val="3F3F3F"/>
                </a:buClr>
                <a:buSzPts val="1800"/>
              </a:pPr>
              <a:r>
                <a:rPr lang="en-US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We </a:t>
              </a:r>
              <a:r>
                <a:rPr lang="en-US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are </a:t>
              </a:r>
              <a:r>
                <a:rPr lang="en-US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a construction </a:t>
              </a:r>
              <a:r>
                <a:rPr lang="en-US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contractor active in many markets and fields. We </a:t>
              </a:r>
              <a:r>
                <a:rPr lang="en-US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undertake many </a:t>
              </a:r>
              <a:r>
                <a:rPr lang="en-US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types of projects for public and private customers principally in Egypt.</a:t>
              </a:r>
              <a:endParaRPr sz="1100" dirty="0">
                <a:solidFill>
                  <a:schemeClr val="tx1"/>
                </a:solidFill>
                <a:latin typeface="Montserrat" panose="020B060402020202020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4" name="Google Shape;104;p14"/>
          <p:cNvGrpSpPr/>
          <p:nvPr/>
        </p:nvGrpSpPr>
        <p:grpSpPr>
          <a:xfrm>
            <a:off x="1146212" y="1288838"/>
            <a:ext cx="5132667" cy="5132667"/>
            <a:chOff x="1146212" y="1288838"/>
            <a:chExt cx="5132667" cy="5132667"/>
          </a:xfrm>
        </p:grpSpPr>
        <p:sp>
          <p:nvSpPr>
            <p:cNvPr id="105" name="Google Shape;105;p14"/>
            <p:cNvSpPr/>
            <p:nvPr/>
          </p:nvSpPr>
          <p:spPr>
            <a:xfrm>
              <a:off x="1146212" y="1288838"/>
              <a:ext cx="5132667" cy="5132667"/>
            </a:xfrm>
            <a:custGeom>
              <a:avLst/>
              <a:gdLst/>
              <a:ahLst/>
              <a:cxnLst/>
              <a:rect l="l" t="t" r="r" b="b"/>
              <a:pathLst>
                <a:path w="5132667" h="5132667" extrusionOk="0">
                  <a:moveTo>
                    <a:pt x="5132668" y="2566334"/>
                  </a:moveTo>
                  <a:cubicBezTo>
                    <a:pt x="5132668" y="3983681"/>
                    <a:pt x="3983681" y="5132668"/>
                    <a:pt x="2566334" y="5132668"/>
                  </a:cubicBezTo>
                  <a:cubicBezTo>
                    <a:pt x="1148987" y="5132668"/>
                    <a:pt x="0" y="3983681"/>
                    <a:pt x="0" y="2566334"/>
                  </a:cubicBezTo>
                  <a:cubicBezTo>
                    <a:pt x="0" y="1148987"/>
                    <a:pt x="1148987" y="0"/>
                    <a:pt x="2566334" y="0"/>
                  </a:cubicBezTo>
                  <a:cubicBezTo>
                    <a:pt x="3983681" y="0"/>
                    <a:pt x="5132668" y="1148987"/>
                    <a:pt x="5132668" y="25663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1705786" y="1848413"/>
              <a:ext cx="4013518" cy="4013518"/>
            </a:xfrm>
            <a:custGeom>
              <a:avLst/>
              <a:gdLst/>
              <a:ahLst/>
              <a:cxnLst/>
              <a:rect l="l" t="t" r="r" b="b"/>
              <a:pathLst>
                <a:path w="4013518" h="4013518" extrusionOk="0">
                  <a:moveTo>
                    <a:pt x="4013519" y="2006759"/>
                  </a:moveTo>
                  <a:cubicBezTo>
                    <a:pt x="4013519" y="3115062"/>
                    <a:pt x="3115062" y="4013519"/>
                    <a:pt x="2006759" y="4013519"/>
                  </a:cubicBezTo>
                  <a:cubicBezTo>
                    <a:pt x="898457" y="4013519"/>
                    <a:pt x="0" y="3115062"/>
                    <a:pt x="0" y="2006759"/>
                  </a:cubicBezTo>
                  <a:cubicBezTo>
                    <a:pt x="0" y="898457"/>
                    <a:pt x="898457" y="0"/>
                    <a:pt x="2006759" y="0"/>
                  </a:cubicBezTo>
                  <a:cubicBezTo>
                    <a:pt x="3115062" y="0"/>
                    <a:pt x="4013519" y="898457"/>
                    <a:pt x="4013519" y="2006759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93" y="3157009"/>
            <a:ext cx="2587304" cy="1396323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21"/>
          <p:cNvGrpSpPr/>
          <p:nvPr/>
        </p:nvGrpSpPr>
        <p:grpSpPr>
          <a:xfrm>
            <a:off x="6086763" y="1390670"/>
            <a:ext cx="5158314" cy="4643158"/>
            <a:chOff x="0" y="1040983"/>
            <a:chExt cx="5158314" cy="3394800"/>
          </a:xfrm>
        </p:grpSpPr>
        <p:sp>
          <p:nvSpPr>
            <p:cNvPr id="208" name="Google Shape;208;p21"/>
            <p:cNvSpPr txBox="1"/>
            <p:nvPr/>
          </p:nvSpPr>
          <p:spPr>
            <a:xfrm>
              <a:off x="0" y="1040983"/>
              <a:ext cx="5158314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0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Table of Content</a:t>
              </a:r>
              <a:endParaRPr sz="3200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09" name="Google Shape;209;p21"/>
            <p:cNvSpPr txBox="1"/>
            <p:nvPr/>
          </p:nvSpPr>
          <p:spPr>
            <a:xfrm>
              <a:off x="0" y="1532953"/>
              <a:ext cx="4700337" cy="29028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30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q"/>
              </a:pPr>
              <a:r>
                <a:rPr lang="en-US" dirty="0" smtClean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About Our Company</a:t>
              </a:r>
            </a:p>
            <a:p>
              <a:pPr marL="285750" marR="0" lvl="0" indent="-285750" algn="l" rtl="0">
                <a:lnSpc>
                  <a:spcPct val="30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q"/>
              </a:pPr>
              <a:r>
                <a:rPr lang="en-US" dirty="0" smtClean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Vision and Mission</a:t>
              </a:r>
              <a:endParaRPr lang="en-US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85750" marR="0" lvl="0" indent="-285750" algn="l" rtl="0">
                <a:lnSpc>
                  <a:spcPct val="30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q"/>
              </a:pPr>
              <a:r>
                <a:rPr lang="en-US" dirty="0" smtClean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Quality Control and Health </a:t>
              </a:r>
            </a:p>
            <a:p>
              <a:pPr marL="285750" marR="0" lvl="0" indent="-285750" algn="l" rtl="0">
                <a:lnSpc>
                  <a:spcPct val="30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q"/>
              </a:pPr>
              <a:r>
                <a:rPr lang="en-US" dirty="0" smtClean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Delivered Projects</a:t>
              </a:r>
            </a:p>
            <a:p>
              <a:pPr marL="285750" marR="0" lvl="0" indent="-285750" algn="l" rtl="0">
                <a:lnSpc>
                  <a:spcPct val="30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q"/>
              </a:pPr>
              <a:r>
                <a:rPr lang="en-US" dirty="0" smtClean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On-Going Projects</a:t>
              </a:r>
            </a:p>
            <a:p>
              <a:pPr marL="285750" marR="0" lvl="0" indent="-285750" algn="l" rtl="0">
                <a:lnSpc>
                  <a:spcPct val="30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q"/>
              </a:pPr>
              <a:r>
                <a:rPr lang="en-US" dirty="0" smtClean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Community Sponsored </a:t>
              </a:r>
            </a:p>
          </p:txBody>
        </p:sp>
      </p:grpSp>
      <p:grpSp>
        <p:nvGrpSpPr>
          <p:cNvPr id="233" name="Google Shape;233;p21"/>
          <p:cNvGrpSpPr/>
          <p:nvPr/>
        </p:nvGrpSpPr>
        <p:grpSpPr>
          <a:xfrm flipH="1">
            <a:off x="0" y="-1983"/>
            <a:ext cx="5412317" cy="6861690"/>
            <a:chOff x="6776127" y="-1983"/>
            <a:chExt cx="5412317" cy="6861690"/>
          </a:xfrm>
          <a:solidFill>
            <a:srgbClr val="CA3F22"/>
          </a:solidFill>
        </p:grpSpPr>
        <p:sp>
          <p:nvSpPr>
            <p:cNvPr id="234" name="Google Shape;234;p21"/>
            <p:cNvSpPr/>
            <p:nvPr/>
          </p:nvSpPr>
          <p:spPr>
            <a:xfrm>
              <a:off x="7835453" y="-1983"/>
              <a:ext cx="4352991" cy="6861690"/>
            </a:xfrm>
            <a:custGeom>
              <a:avLst/>
              <a:gdLst/>
              <a:ahLst/>
              <a:cxnLst/>
              <a:rect l="l" t="t" r="r" b="b"/>
              <a:pathLst>
                <a:path w="4352991" h="6861690" extrusionOk="0">
                  <a:moveTo>
                    <a:pt x="4351955" y="-376"/>
                  </a:moveTo>
                  <a:lnTo>
                    <a:pt x="4351955" y="6861041"/>
                  </a:lnTo>
                  <a:lnTo>
                    <a:pt x="2188558" y="6861041"/>
                  </a:lnTo>
                  <a:cubicBezTo>
                    <a:pt x="2186099" y="6452910"/>
                    <a:pt x="1837561" y="6273858"/>
                    <a:pt x="946944" y="5923680"/>
                  </a:cubicBezTo>
                  <a:cubicBezTo>
                    <a:pt x="-790007" y="5240271"/>
                    <a:pt x="211323" y="2662183"/>
                    <a:pt x="1170006" y="1495195"/>
                  </a:cubicBezTo>
                  <a:cubicBezTo>
                    <a:pt x="1587980" y="986193"/>
                    <a:pt x="1243817" y="446300"/>
                    <a:pt x="722785" y="-6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1"/>
            <p:cNvSpPr/>
            <p:nvPr/>
          </p:nvSpPr>
          <p:spPr>
            <a:xfrm>
              <a:off x="6776127" y="1607033"/>
              <a:ext cx="4189564" cy="4189564"/>
            </a:xfrm>
            <a:custGeom>
              <a:avLst/>
              <a:gdLst/>
              <a:ahLst/>
              <a:cxnLst/>
              <a:rect l="l" t="t" r="r" b="b"/>
              <a:pathLst>
                <a:path w="4189564" h="4189564" extrusionOk="0">
                  <a:moveTo>
                    <a:pt x="4189565" y="2094782"/>
                  </a:moveTo>
                  <a:cubicBezTo>
                    <a:pt x="4189565" y="3251699"/>
                    <a:pt x="3251700" y="4189565"/>
                    <a:pt x="2094783" y="4189565"/>
                  </a:cubicBezTo>
                  <a:cubicBezTo>
                    <a:pt x="937866" y="4189565"/>
                    <a:pt x="0" y="3251699"/>
                    <a:pt x="0" y="2094782"/>
                  </a:cubicBezTo>
                  <a:cubicBezTo>
                    <a:pt x="0" y="937866"/>
                    <a:pt x="937866" y="0"/>
                    <a:pt x="2094783" y="0"/>
                  </a:cubicBezTo>
                  <a:cubicBezTo>
                    <a:pt x="3251700" y="0"/>
                    <a:pt x="4189565" y="937866"/>
                    <a:pt x="4189565" y="20947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sp>
        <p:nvSpPr>
          <p:cNvPr id="12" name="Google Shape;113;p15"/>
          <p:cNvSpPr/>
          <p:nvPr/>
        </p:nvSpPr>
        <p:spPr>
          <a:xfrm>
            <a:off x="1547754" y="2063550"/>
            <a:ext cx="3479683" cy="3229884"/>
          </a:xfrm>
          <a:custGeom>
            <a:avLst/>
            <a:gdLst/>
            <a:ahLst/>
            <a:cxnLst/>
            <a:rect l="l" t="t" r="r" b="b"/>
            <a:pathLst>
              <a:path w="2588104" h="2588104" extrusionOk="0">
                <a:moveTo>
                  <a:pt x="2588105" y="1294053"/>
                </a:moveTo>
                <a:cubicBezTo>
                  <a:pt x="2588105" y="2008738"/>
                  <a:pt x="2008738" y="2588105"/>
                  <a:pt x="1294052" y="2588105"/>
                </a:cubicBezTo>
                <a:cubicBezTo>
                  <a:pt x="579367" y="2588105"/>
                  <a:pt x="-1" y="2008738"/>
                  <a:pt x="-1" y="1294053"/>
                </a:cubicBezTo>
                <a:cubicBezTo>
                  <a:pt x="-1" y="579367"/>
                  <a:pt x="579366" y="0"/>
                  <a:pt x="1294052" y="0"/>
                </a:cubicBezTo>
                <a:cubicBezTo>
                  <a:pt x="2008738" y="0"/>
                  <a:pt x="2588105" y="579367"/>
                  <a:pt x="2588105" y="12940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907" y="2745804"/>
            <a:ext cx="1865376" cy="1865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/>
          <p:nvPr/>
        </p:nvSpPr>
        <p:spPr>
          <a:xfrm>
            <a:off x="3364535" y="-1707"/>
            <a:ext cx="8820874" cy="3070911"/>
          </a:xfrm>
          <a:custGeom>
            <a:avLst/>
            <a:gdLst/>
            <a:ahLst/>
            <a:cxnLst/>
            <a:rect l="l" t="t" r="r" b="b"/>
            <a:pathLst>
              <a:path w="8820874" h="3070911" extrusionOk="0">
                <a:moveTo>
                  <a:pt x="8819838" y="-92"/>
                </a:moveTo>
                <a:lnTo>
                  <a:pt x="8819838" y="1932651"/>
                </a:lnTo>
                <a:cubicBezTo>
                  <a:pt x="8337201" y="2842178"/>
                  <a:pt x="7350059" y="3358432"/>
                  <a:pt x="5332593" y="2901483"/>
                </a:cubicBezTo>
                <a:cubicBezTo>
                  <a:pt x="3094578" y="2394247"/>
                  <a:pt x="746972" y="1518609"/>
                  <a:pt x="-1036" y="-92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4685266" y="1099822"/>
            <a:ext cx="2588104" cy="2588104"/>
          </a:xfrm>
          <a:custGeom>
            <a:avLst/>
            <a:gdLst/>
            <a:ahLst/>
            <a:cxnLst/>
            <a:rect l="l" t="t" r="r" b="b"/>
            <a:pathLst>
              <a:path w="2588104" h="2588104" extrusionOk="0">
                <a:moveTo>
                  <a:pt x="2588105" y="1294053"/>
                </a:moveTo>
                <a:cubicBezTo>
                  <a:pt x="2588105" y="2008738"/>
                  <a:pt x="2008738" y="2588105"/>
                  <a:pt x="1294052" y="2588105"/>
                </a:cubicBezTo>
                <a:cubicBezTo>
                  <a:pt x="579367" y="2588105"/>
                  <a:pt x="-1" y="2008738"/>
                  <a:pt x="-1" y="1294053"/>
                </a:cubicBezTo>
                <a:cubicBezTo>
                  <a:pt x="-1" y="579367"/>
                  <a:pt x="579366" y="0"/>
                  <a:pt x="1294052" y="0"/>
                </a:cubicBezTo>
                <a:cubicBezTo>
                  <a:pt x="2008738" y="0"/>
                  <a:pt x="2588105" y="579367"/>
                  <a:pt x="2588105" y="12940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15"/>
          <p:cNvGrpSpPr/>
          <p:nvPr/>
        </p:nvGrpSpPr>
        <p:grpSpPr>
          <a:xfrm>
            <a:off x="4183664" y="4026351"/>
            <a:ext cx="3591308" cy="2231340"/>
            <a:chOff x="5130639" y="4143437"/>
            <a:chExt cx="3591308" cy="2231340"/>
          </a:xfrm>
        </p:grpSpPr>
        <p:sp>
          <p:nvSpPr>
            <p:cNvPr id="115" name="Google Shape;115;p15"/>
            <p:cNvSpPr txBox="1"/>
            <p:nvPr/>
          </p:nvSpPr>
          <p:spPr>
            <a:xfrm>
              <a:off x="5130639" y="4666657"/>
              <a:ext cx="3591308" cy="17081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smtClean="0">
                  <a:solidFill>
                    <a:srgbClr val="3F3F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We intend to be the most successful and efficient construction company, by providing superior and quality project management and buildings services.</a:t>
              </a:r>
              <a:endParaRPr sz="1400" dirty="0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6" name="Google Shape;116;p15"/>
            <p:cNvSpPr txBox="1"/>
            <p:nvPr/>
          </p:nvSpPr>
          <p:spPr>
            <a:xfrm>
              <a:off x="5308971" y="4143437"/>
              <a:ext cx="3234645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dirty="0">
                  <a:solidFill>
                    <a:srgbClr val="3F3F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Our Vision</a:t>
              </a:r>
              <a:endParaRPr sz="20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" name="Google Shape;117;p15"/>
          <p:cNvGrpSpPr/>
          <p:nvPr/>
        </p:nvGrpSpPr>
        <p:grpSpPr>
          <a:xfrm>
            <a:off x="8267585" y="4403809"/>
            <a:ext cx="3591308" cy="1908174"/>
            <a:chOff x="5166126" y="4143437"/>
            <a:chExt cx="3591308" cy="1908174"/>
          </a:xfrm>
        </p:grpSpPr>
        <p:sp>
          <p:nvSpPr>
            <p:cNvPr id="118" name="Google Shape;118;p15"/>
            <p:cNvSpPr txBox="1"/>
            <p:nvPr/>
          </p:nvSpPr>
          <p:spPr>
            <a:xfrm>
              <a:off x="5166126" y="4666657"/>
              <a:ext cx="3591308" cy="1384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 algn="ctr">
                <a:lnSpc>
                  <a:spcPct val="150000"/>
                </a:lnSpc>
                <a:buNone/>
                <a:defRPr>
                  <a:solidFill>
                    <a:srgbClr val="3F3F3F"/>
                  </a:solidFill>
                  <a:latin typeface="Montserrat"/>
                  <a:ea typeface="Montserrat"/>
                  <a:cs typeface="Montserrat"/>
                </a:defRPr>
              </a:lvl1pPr>
            </a:lstStyle>
            <a:p>
              <a:r>
                <a:rPr lang="en-US" dirty="0"/>
                <a:t>To Exceed customer and employee expectations by providing superior work delivery in all aspects </a:t>
              </a:r>
              <a:r>
                <a:rPr lang="en-US" dirty="0" smtClean="0"/>
                <a:t>of quality </a:t>
              </a:r>
              <a:r>
                <a:rPr lang="en-US" dirty="0"/>
                <a:t>and budget.</a:t>
              </a:r>
            </a:p>
          </p:txBody>
        </p:sp>
        <p:sp>
          <p:nvSpPr>
            <p:cNvPr id="119" name="Google Shape;119;p15"/>
            <p:cNvSpPr txBox="1"/>
            <p:nvPr/>
          </p:nvSpPr>
          <p:spPr>
            <a:xfrm>
              <a:off x="5308971" y="4143437"/>
              <a:ext cx="3234645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dirty="0">
                  <a:solidFill>
                    <a:srgbClr val="3F3F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Our Mission</a:t>
              </a:r>
              <a:endParaRPr sz="20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" name="Google Shape;120;p15"/>
          <p:cNvSpPr txBox="1"/>
          <p:nvPr/>
        </p:nvSpPr>
        <p:spPr>
          <a:xfrm>
            <a:off x="572471" y="2869232"/>
            <a:ext cx="3213654" cy="11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8467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Our Vision And Mission</a:t>
            </a:r>
            <a:endParaRPr sz="3600" dirty="0">
              <a:solidFill>
                <a:srgbClr val="CA3F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15" descr="Challenge and research concep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7307" y="1381863"/>
            <a:ext cx="2024023" cy="2024023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2" name="Google Shape;122;p15"/>
          <p:cNvGrpSpPr/>
          <p:nvPr/>
        </p:nvGrpSpPr>
        <p:grpSpPr>
          <a:xfrm>
            <a:off x="8698163" y="1533664"/>
            <a:ext cx="2588104" cy="2588104"/>
            <a:chOff x="8698163" y="1533664"/>
            <a:chExt cx="2588104" cy="2588104"/>
          </a:xfrm>
        </p:grpSpPr>
        <p:sp>
          <p:nvSpPr>
            <p:cNvPr id="123" name="Google Shape;123;p15"/>
            <p:cNvSpPr/>
            <p:nvPr/>
          </p:nvSpPr>
          <p:spPr>
            <a:xfrm>
              <a:off x="8698163" y="1533664"/>
              <a:ext cx="2588104" cy="2588104"/>
            </a:xfrm>
            <a:custGeom>
              <a:avLst/>
              <a:gdLst/>
              <a:ahLst/>
              <a:cxnLst/>
              <a:rect l="l" t="t" r="r" b="b"/>
              <a:pathLst>
                <a:path w="2588104" h="2588104" extrusionOk="0">
                  <a:moveTo>
                    <a:pt x="2588105" y="1294053"/>
                  </a:moveTo>
                  <a:cubicBezTo>
                    <a:pt x="2588105" y="2008738"/>
                    <a:pt x="2008738" y="2588105"/>
                    <a:pt x="1294052" y="2588105"/>
                  </a:cubicBezTo>
                  <a:cubicBezTo>
                    <a:pt x="579367" y="2588105"/>
                    <a:pt x="0" y="2008738"/>
                    <a:pt x="0" y="1294053"/>
                  </a:cubicBezTo>
                  <a:cubicBezTo>
                    <a:pt x="0" y="579367"/>
                    <a:pt x="579367" y="0"/>
                    <a:pt x="1294052" y="0"/>
                  </a:cubicBezTo>
                  <a:cubicBezTo>
                    <a:pt x="2008738" y="0"/>
                    <a:pt x="2588105" y="579367"/>
                    <a:pt x="2588105" y="12940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4" name="Google Shape;124;p15" descr="Hand hold dartboard block over stack of building with business goal strategy target mission action objective aim and success concept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80204" y="1815705"/>
              <a:ext cx="2024023" cy="2024023"/>
            </a:xfrm>
            <a:prstGeom prst="ellipse">
              <a:avLst/>
            </a:prstGeom>
            <a:noFill/>
            <a:ln>
              <a:noFill/>
            </a:ln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"/>
          <p:cNvSpPr/>
          <p:nvPr/>
        </p:nvSpPr>
        <p:spPr>
          <a:xfrm>
            <a:off x="7480156" y="-1707"/>
            <a:ext cx="4711844" cy="6854855"/>
          </a:xfrm>
          <a:custGeom>
            <a:avLst/>
            <a:gdLst/>
            <a:ahLst/>
            <a:cxnLst/>
            <a:rect l="l" t="t" r="r" b="b"/>
            <a:pathLst>
              <a:path w="4711844" h="6854855" extrusionOk="0">
                <a:moveTo>
                  <a:pt x="4708075" y="6854485"/>
                </a:moveTo>
                <a:lnTo>
                  <a:pt x="1092029" y="6854485"/>
                </a:lnTo>
                <a:cubicBezTo>
                  <a:pt x="217267" y="6479430"/>
                  <a:pt x="-277797" y="5712920"/>
                  <a:pt x="162594" y="4146002"/>
                </a:cubicBezTo>
                <a:cubicBezTo>
                  <a:pt x="649726" y="2407959"/>
                  <a:pt x="1490865" y="584627"/>
                  <a:pt x="2950899" y="3730"/>
                </a:cubicBezTo>
                <a:lnTo>
                  <a:pt x="4710808" y="-370"/>
                </a:ln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7401631" y="366393"/>
            <a:ext cx="2158005" cy="1921848"/>
          </a:xfrm>
          <a:custGeom>
            <a:avLst/>
            <a:gdLst/>
            <a:ahLst/>
            <a:cxnLst/>
            <a:rect l="l" t="t" r="r" b="b"/>
            <a:pathLst>
              <a:path w="4145826" h="4145826" extrusionOk="0">
                <a:moveTo>
                  <a:pt x="4145826" y="2072913"/>
                </a:moveTo>
                <a:cubicBezTo>
                  <a:pt x="4145826" y="3217751"/>
                  <a:pt x="3217751" y="4145826"/>
                  <a:pt x="2072913" y="4145826"/>
                </a:cubicBezTo>
                <a:cubicBezTo>
                  <a:pt x="928075" y="4145826"/>
                  <a:pt x="0" y="3217752"/>
                  <a:pt x="0" y="2072913"/>
                </a:cubicBezTo>
                <a:cubicBezTo>
                  <a:pt x="0" y="928075"/>
                  <a:pt x="928075" y="0"/>
                  <a:pt x="2072913" y="0"/>
                </a:cubicBezTo>
                <a:cubicBezTo>
                  <a:pt x="3217752" y="0"/>
                  <a:pt x="4145826" y="928075"/>
                  <a:pt x="4145826" y="2072913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17"/>
          <p:cNvGrpSpPr/>
          <p:nvPr/>
        </p:nvGrpSpPr>
        <p:grpSpPr>
          <a:xfrm>
            <a:off x="341957" y="709784"/>
            <a:ext cx="6838001" cy="1235066"/>
            <a:chOff x="177025" y="1448595"/>
            <a:chExt cx="6143745" cy="1235066"/>
          </a:xfrm>
        </p:grpSpPr>
        <p:sp>
          <p:nvSpPr>
            <p:cNvPr id="153" name="Google Shape;153;p17"/>
            <p:cNvSpPr txBox="1"/>
            <p:nvPr/>
          </p:nvSpPr>
          <p:spPr>
            <a:xfrm>
              <a:off x="177025" y="1448595"/>
              <a:ext cx="6143745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0" u="none" strike="noStrike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Quality Control and Assurance</a:t>
              </a:r>
              <a:endParaRPr dirty="0">
                <a:solidFill>
                  <a:srgbClr val="CA3F22"/>
                </a:solidFill>
              </a:endParaRPr>
            </a:p>
          </p:txBody>
        </p:sp>
        <p:sp>
          <p:nvSpPr>
            <p:cNvPr id="154" name="Google Shape;154;p17"/>
            <p:cNvSpPr txBox="1"/>
            <p:nvPr/>
          </p:nvSpPr>
          <p:spPr>
            <a:xfrm>
              <a:off x="177026" y="2175870"/>
              <a:ext cx="5026972" cy="5077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800"/>
                <a:buFont typeface="Montserrat"/>
                <a:buNone/>
              </a:pPr>
              <a:endParaRPr sz="1800" b="0" i="0" u="none" strike="noStrike" cap="none" dirty="0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8253"/>
            <a:ext cx="824365" cy="4448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2957" y="1349815"/>
            <a:ext cx="6096000" cy="13839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rPr>
              <a:t>Objective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</a:pPr>
            <a:r>
              <a:rPr lang="en-US" kern="1200" dirty="0" smtClean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rPr>
              <a:t>	Quality </a:t>
            </a: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rPr>
              <a:t>Plan is intended to set-up procedures and practices, which will ensure the implementation of the contractual requirements, avoid, and prevent any nonconformance to the contract to ensure that client’s specifications are met.  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BB4C302-87ED-45D3-AF4B-43BE19AA4BFC}"/>
              </a:ext>
            </a:extLst>
          </p:cNvPr>
          <p:cNvSpPr txBox="1">
            <a:spLocks/>
          </p:cNvSpPr>
          <p:nvPr/>
        </p:nvSpPr>
        <p:spPr>
          <a:xfrm>
            <a:off x="712957" y="2900689"/>
            <a:ext cx="6144864" cy="2912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3594"/>
              </a:buClr>
              <a:buNone/>
            </a:pPr>
            <a:r>
              <a:rPr lang="en-US" sz="1400" dirty="0">
                <a:latin typeface="Montserrat" panose="020B0604020202020204" charset="0"/>
                <a:ea typeface="Montserrat"/>
                <a:cs typeface="Times New Roman" panose="02020603050405020304" pitchFamily="18" charset="0"/>
              </a:rPr>
              <a:t>The Quality Plan shall:</a:t>
            </a:r>
          </a:p>
          <a:p>
            <a:pPr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Montserrat" panose="020B0604020202020204" charset="0"/>
                <a:ea typeface="Montserrat"/>
                <a:cs typeface="Times New Roman" panose="02020603050405020304" pitchFamily="18" charset="0"/>
              </a:rPr>
              <a:t>Provide guidelines to ensure that all submittals comply with the project requirements.</a:t>
            </a:r>
          </a:p>
          <a:p>
            <a:pPr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Montserrat" panose="020B0604020202020204" charset="0"/>
                <a:ea typeface="Montserrat"/>
                <a:cs typeface="Times New Roman" panose="02020603050405020304" pitchFamily="18" charset="0"/>
              </a:rPr>
              <a:t>Plan shall describe actions related to the physical characteristics of the approved materials and processes.</a:t>
            </a:r>
          </a:p>
          <a:p>
            <a:pPr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Montserrat" panose="020B0604020202020204" charset="0"/>
                <a:ea typeface="Montserrat"/>
                <a:cs typeface="Times New Roman" panose="02020603050405020304" pitchFamily="18" charset="0"/>
              </a:rPr>
              <a:t>Mean the correct execution of works/ activities which shall be ensured by  approved ITP (Inspection and Testing Plan) and Method Statement.</a:t>
            </a:r>
          </a:p>
          <a:p>
            <a:pPr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Montserrat" panose="020B0604020202020204" charset="0"/>
                <a:ea typeface="Montserrat"/>
                <a:cs typeface="Times New Roman" panose="02020603050405020304" pitchFamily="18" charset="0"/>
              </a:rPr>
              <a:t>By proper implementation of the project specifications shall be verified thru respective inspection and Testing Plan</a:t>
            </a:r>
          </a:p>
          <a:p>
            <a:pPr lvl="1">
              <a:buClr>
                <a:srgbClr val="003594"/>
              </a:buClr>
              <a:buFont typeface="Wingdings" panose="05000000000000000000" pitchFamily="2" charset="2"/>
              <a:buChar char="§"/>
            </a:pPr>
            <a:endParaRPr lang="en-US" sz="1400" dirty="0">
              <a:latin typeface="Proxima Nova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5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"/>
          <p:cNvSpPr/>
          <p:nvPr/>
        </p:nvSpPr>
        <p:spPr>
          <a:xfrm flipH="1">
            <a:off x="0" y="-1708"/>
            <a:ext cx="5824276" cy="3815773"/>
          </a:xfrm>
          <a:custGeom>
            <a:avLst/>
            <a:gdLst/>
            <a:ahLst/>
            <a:cxnLst/>
            <a:rect l="l" t="t" r="r" b="b"/>
            <a:pathLst>
              <a:path w="5824276" h="3815773" extrusionOk="0">
                <a:moveTo>
                  <a:pt x="5824197" y="-650"/>
                </a:moveTo>
                <a:lnTo>
                  <a:pt x="5824197" y="3790625"/>
                </a:lnTo>
                <a:cubicBezTo>
                  <a:pt x="5218971" y="3884934"/>
                  <a:pt x="4477883" y="3713536"/>
                  <a:pt x="3557469" y="3161889"/>
                </a:cubicBezTo>
                <a:cubicBezTo>
                  <a:pt x="2161130" y="2325671"/>
                  <a:pt x="771625" y="1257367"/>
                  <a:pt x="-80" y="-65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8"/>
          <p:cNvSpPr/>
          <p:nvPr/>
        </p:nvSpPr>
        <p:spPr>
          <a:xfrm flipH="1">
            <a:off x="1190579" y="4411363"/>
            <a:ext cx="3221947" cy="216179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8"/>
          <p:cNvSpPr txBox="1"/>
          <p:nvPr/>
        </p:nvSpPr>
        <p:spPr>
          <a:xfrm>
            <a:off x="1521457" y="4589286"/>
            <a:ext cx="2477823" cy="170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Proxima Nova Rg" panose="02000506030000020004" pitchFamily="50" charset="0"/>
              </a:rPr>
              <a:t>Overseeing the orientation and education of supervisors, employees and subcontractors regarding safety plans.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Proxima Nova Rg" panose="02000506030000020004" pitchFamily="50" charset="0"/>
              </a:rPr>
              <a:t>Monitoring safety performance </a:t>
            </a:r>
          </a:p>
        </p:txBody>
      </p:sp>
      <p:grpSp>
        <p:nvGrpSpPr>
          <p:cNvPr id="167" name="Google Shape;167;p18"/>
          <p:cNvGrpSpPr/>
          <p:nvPr/>
        </p:nvGrpSpPr>
        <p:grpSpPr>
          <a:xfrm>
            <a:off x="5981186" y="997685"/>
            <a:ext cx="5181602" cy="2393697"/>
            <a:chOff x="6096000" y="1431689"/>
            <a:chExt cx="5181602" cy="1391035"/>
          </a:xfrm>
        </p:grpSpPr>
        <p:sp>
          <p:nvSpPr>
            <p:cNvPr id="168" name="Google Shape;168;p18"/>
            <p:cNvSpPr txBox="1"/>
            <p:nvPr/>
          </p:nvSpPr>
          <p:spPr>
            <a:xfrm>
              <a:off x="6096000" y="1431689"/>
              <a:ext cx="5181602" cy="5761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Health and Safety</a:t>
              </a:r>
              <a:endParaRPr dirty="0">
                <a:solidFill>
                  <a:srgbClr val="CA3F22"/>
                </a:solidFill>
              </a:endParaRPr>
            </a:p>
          </p:txBody>
        </p:sp>
        <p:sp>
          <p:nvSpPr>
            <p:cNvPr id="169" name="Google Shape;169;p18"/>
            <p:cNvSpPr txBox="1"/>
            <p:nvPr/>
          </p:nvSpPr>
          <p:spPr>
            <a:xfrm>
              <a:off x="6096000" y="2084101"/>
              <a:ext cx="5181602" cy="7386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Objective</a:t>
              </a:r>
            </a:p>
            <a:p>
              <a:pPr lvl="0" algn="ctr">
                <a:lnSpc>
                  <a:spcPct val="150000"/>
                </a:lnSpc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HSE Plan is to achieve Zero Incidents for the Project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  <a:sym typeface="Montserrat"/>
                </a:rPr>
                <a:t>.</a:t>
              </a:r>
              <a:endParaRPr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endParaRPr>
            </a:p>
          </p:txBody>
        </p:sp>
      </p:grpSp>
      <p:sp>
        <p:nvSpPr>
          <p:cNvPr id="171" name="Google Shape;171;p18"/>
          <p:cNvSpPr/>
          <p:nvPr/>
        </p:nvSpPr>
        <p:spPr>
          <a:xfrm flipH="1">
            <a:off x="1121882" y="589028"/>
            <a:ext cx="3737422" cy="3737422"/>
          </a:xfrm>
          <a:custGeom>
            <a:avLst/>
            <a:gdLst/>
            <a:ahLst/>
            <a:cxnLst/>
            <a:rect l="l" t="t" r="r" b="b"/>
            <a:pathLst>
              <a:path w="3737422" h="3737422" extrusionOk="0">
                <a:moveTo>
                  <a:pt x="3737422" y="1868711"/>
                </a:moveTo>
                <a:cubicBezTo>
                  <a:pt x="3737422" y="2900772"/>
                  <a:pt x="2900772" y="3737422"/>
                  <a:pt x="1868711" y="3737422"/>
                </a:cubicBezTo>
                <a:cubicBezTo>
                  <a:pt x="836651" y="3737422"/>
                  <a:pt x="0" y="2900772"/>
                  <a:pt x="0" y="1868711"/>
                </a:cubicBezTo>
                <a:cubicBezTo>
                  <a:pt x="0" y="836651"/>
                  <a:pt x="836651" y="0"/>
                  <a:pt x="1868711" y="0"/>
                </a:cubicBezTo>
                <a:cubicBezTo>
                  <a:pt x="2900772" y="0"/>
                  <a:pt x="3737422" y="836651"/>
                  <a:pt x="3737422" y="18687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sp>
        <p:nvSpPr>
          <p:cNvPr id="16" name="Google Shape;161;p18"/>
          <p:cNvSpPr/>
          <p:nvPr/>
        </p:nvSpPr>
        <p:spPr>
          <a:xfrm flipH="1">
            <a:off x="4743401" y="4154905"/>
            <a:ext cx="3341819" cy="24095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62;p18"/>
          <p:cNvSpPr txBox="1"/>
          <p:nvPr/>
        </p:nvSpPr>
        <p:spPr>
          <a:xfrm>
            <a:off x="5009959" y="4312755"/>
            <a:ext cx="2808701" cy="209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Proxima Nova Rg" panose="02000506030000020004" pitchFamily="50" charset="0"/>
              </a:rPr>
              <a:t>Providing employees with necessary and approved personal protective equipment, and enforcing their use.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Proxima Nova Rg" panose="02000506030000020004" pitchFamily="50" charset="0"/>
              </a:rPr>
              <a:t>Promptly responding to any proposed recommendation with respect to safety or fire protection.</a:t>
            </a:r>
          </a:p>
        </p:txBody>
      </p:sp>
      <p:sp>
        <p:nvSpPr>
          <p:cNvPr id="18" name="Google Shape;161;p18"/>
          <p:cNvSpPr/>
          <p:nvPr/>
        </p:nvSpPr>
        <p:spPr>
          <a:xfrm flipH="1">
            <a:off x="8296228" y="3814065"/>
            <a:ext cx="3221947" cy="275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62;p18"/>
          <p:cNvSpPr txBox="1"/>
          <p:nvPr/>
        </p:nvSpPr>
        <p:spPr>
          <a:xfrm>
            <a:off x="8558934" y="3888658"/>
            <a:ext cx="2891069" cy="2609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Proxima Nova Rg" panose="02000506030000020004" pitchFamily="50" charset="0"/>
              </a:rPr>
              <a:t>Identification of potential safety hazards, prompt implementation of corrective actions with input from supervisors and employees.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Proxima Nova Rg" panose="02000506030000020004" pitchFamily="50" charset="0"/>
              </a:rPr>
              <a:t>Conducting regular audits/inspections of the safety procedures implementation.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0359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Proxima Nova Rg" panose="02000506030000020004" pitchFamily="50" charset="0"/>
              </a:rPr>
              <a:t>Commitment to provide adequate resources to fulfill the HSE obligations.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93" y="1474182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7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/>
          <p:nvPr/>
        </p:nvSpPr>
        <p:spPr>
          <a:xfrm>
            <a:off x="39224" y="0"/>
            <a:ext cx="12186504" cy="3189748"/>
          </a:xfrm>
          <a:custGeom>
            <a:avLst/>
            <a:gdLst/>
            <a:ahLst/>
            <a:cxnLst/>
            <a:rect l="l" t="t" r="r" b="b"/>
            <a:pathLst>
              <a:path w="12186504" h="3189748" extrusionOk="0">
                <a:moveTo>
                  <a:pt x="12185948" y="-370"/>
                </a:moveTo>
                <a:lnTo>
                  <a:pt x="12185948" y="2000423"/>
                </a:lnTo>
                <a:cubicBezTo>
                  <a:pt x="11519107" y="3101802"/>
                  <a:pt x="8879077" y="3403794"/>
                  <a:pt x="6091467" y="2850644"/>
                </a:cubicBezTo>
                <a:cubicBezTo>
                  <a:pt x="3852086" y="2405993"/>
                  <a:pt x="-556" y="4156995"/>
                  <a:pt x="-556" y="2360080"/>
                </a:cubicBezTo>
                <a:lnTo>
                  <a:pt x="-556" y="-370"/>
                </a:ln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1225920" y="2030241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3972071" y="2030241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6705842" y="2030241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1" y="1481842"/>
                  <a:pt x="1" y="954620"/>
                </a:cubicBezTo>
                <a:cubicBezTo>
                  <a:pt x="1" y="427398"/>
                  <a:pt x="427399" y="0"/>
                  <a:pt x="954620" y="0"/>
                </a:cubicBezTo>
                <a:cubicBezTo>
                  <a:pt x="1481843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9362552" y="2030241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0"/>
          <p:cNvSpPr txBox="1"/>
          <p:nvPr/>
        </p:nvSpPr>
        <p:spPr>
          <a:xfrm>
            <a:off x="-6588" y="694027"/>
            <a:ext cx="1219199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467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On-Going Projects</a:t>
            </a:r>
            <a:endParaRPr sz="3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20"/>
          <p:cNvSpPr txBox="1"/>
          <p:nvPr/>
        </p:nvSpPr>
        <p:spPr>
          <a:xfrm>
            <a:off x="996749" y="3733810"/>
            <a:ext cx="23675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Phase 1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450 M EGP</a:t>
            </a:r>
            <a:endParaRPr kern="1200" dirty="0">
              <a:solidFill>
                <a:schemeClr val="tx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sp>
        <p:nvSpPr>
          <p:cNvPr id="200" name="Google Shape;200;p20"/>
          <p:cNvSpPr txBox="1"/>
          <p:nvPr/>
        </p:nvSpPr>
        <p:spPr>
          <a:xfrm>
            <a:off x="3794430" y="3742216"/>
            <a:ext cx="23675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Phase 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45 M EGP</a:t>
            </a:r>
            <a:endParaRPr kern="1200" dirty="0">
              <a:solidFill>
                <a:schemeClr val="tx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9210442" y="3588328"/>
            <a:ext cx="23675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Main Gate &amp; Spine </a:t>
            </a:r>
          </a:p>
          <a:p>
            <a:pPr algn="ctr"/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36 M EGP</a:t>
            </a:r>
            <a:endParaRPr kern="1200" dirty="0">
              <a:solidFill>
                <a:schemeClr val="tx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7" name="Picture 2" descr="https://inertiaegypt.com/images/proImg/jefaira_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043" y="2582711"/>
            <a:ext cx="984991" cy="60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inertiaegypt.com/images/proImg/jefaira_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194" y="2536516"/>
            <a:ext cx="984991" cy="60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inertiaegypt.com/images/proImg/jefaira_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965" y="2582710"/>
            <a:ext cx="984991" cy="60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inertiaegypt.com/images/proImg/jefaira_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675" y="2681341"/>
            <a:ext cx="984991" cy="60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200;p20"/>
          <p:cNvSpPr txBox="1"/>
          <p:nvPr/>
        </p:nvSpPr>
        <p:spPr>
          <a:xfrm>
            <a:off x="6469129" y="3649883"/>
            <a:ext cx="23675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Phase 4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132 M EGP</a:t>
            </a:r>
            <a:endParaRPr kern="1200" dirty="0">
              <a:solidFill>
                <a:schemeClr val="tx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sp>
        <p:nvSpPr>
          <p:cNvPr id="22" name="Google Shape;189;p20"/>
          <p:cNvSpPr/>
          <p:nvPr/>
        </p:nvSpPr>
        <p:spPr>
          <a:xfrm>
            <a:off x="2524955" y="4499014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Picture 2" descr="https://inertiaegypt.com/images/proImg/jefaira_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078" y="4665040"/>
            <a:ext cx="984991" cy="60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189;p20"/>
          <p:cNvSpPr/>
          <p:nvPr/>
        </p:nvSpPr>
        <p:spPr>
          <a:xfrm>
            <a:off x="8005495" y="4551482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Picture 2" descr="https://inertiaegypt.com/images/proImg/jefaira_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92" y="4630811"/>
            <a:ext cx="984991" cy="60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Google Shape;198;p20"/>
          <p:cNvSpPr txBox="1"/>
          <p:nvPr/>
        </p:nvSpPr>
        <p:spPr>
          <a:xfrm>
            <a:off x="2342082" y="5393089"/>
            <a:ext cx="23675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>
              <a:buFont typeface="Arial"/>
              <a:buNone/>
            </a:pPr>
            <a:r>
              <a:rPr lang="en-US" kern="120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Gas Station </a:t>
            </a:r>
          </a:p>
          <a:p>
            <a:pPr marL="0" lvl="0" indent="0" algn="ctr">
              <a:buFont typeface="Arial"/>
              <a:buNone/>
            </a:pPr>
            <a:r>
              <a:rPr lang="en-US" kern="120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9 M EGP</a:t>
            </a:r>
            <a:endParaRPr kern="1200" dirty="0">
              <a:solidFill>
                <a:schemeClr val="bg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sp>
        <p:nvSpPr>
          <p:cNvPr id="29" name="Google Shape;198;p20"/>
          <p:cNvSpPr txBox="1"/>
          <p:nvPr/>
        </p:nvSpPr>
        <p:spPr>
          <a:xfrm>
            <a:off x="7982799" y="5272077"/>
            <a:ext cx="2047223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kern="120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Beach Excavation and Soil Investigation </a:t>
            </a:r>
          </a:p>
          <a:p>
            <a:pPr algn="ctr"/>
            <a:r>
              <a:rPr lang="en-US" kern="120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10 M EGP</a:t>
            </a:r>
            <a:endParaRPr kern="1200" dirty="0">
              <a:solidFill>
                <a:schemeClr val="bg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24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189;p20"/>
          <p:cNvSpPr/>
          <p:nvPr/>
        </p:nvSpPr>
        <p:spPr>
          <a:xfrm>
            <a:off x="8390090" y="4690919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189;p20"/>
          <p:cNvSpPr/>
          <p:nvPr/>
        </p:nvSpPr>
        <p:spPr>
          <a:xfrm>
            <a:off x="5654387" y="4740198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189;p20"/>
          <p:cNvSpPr/>
          <p:nvPr/>
        </p:nvSpPr>
        <p:spPr>
          <a:xfrm>
            <a:off x="2542080" y="4740198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39224" y="0"/>
            <a:ext cx="12186504" cy="3189748"/>
          </a:xfrm>
          <a:custGeom>
            <a:avLst/>
            <a:gdLst/>
            <a:ahLst/>
            <a:cxnLst/>
            <a:rect l="l" t="t" r="r" b="b"/>
            <a:pathLst>
              <a:path w="12186504" h="3189748" extrusionOk="0">
                <a:moveTo>
                  <a:pt x="12185948" y="-370"/>
                </a:moveTo>
                <a:lnTo>
                  <a:pt x="12185948" y="2000423"/>
                </a:lnTo>
                <a:cubicBezTo>
                  <a:pt x="11519107" y="3101802"/>
                  <a:pt x="8879077" y="3403794"/>
                  <a:pt x="6091467" y="2850644"/>
                </a:cubicBezTo>
                <a:cubicBezTo>
                  <a:pt x="3852086" y="2405993"/>
                  <a:pt x="-556" y="4156995"/>
                  <a:pt x="-556" y="2360080"/>
                </a:cubicBezTo>
                <a:lnTo>
                  <a:pt x="-556" y="-370"/>
                </a:ln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1225920" y="2030241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3972071" y="2030241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6705842" y="2030241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1" y="1481842"/>
                  <a:pt x="1" y="954620"/>
                </a:cubicBezTo>
                <a:cubicBezTo>
                  <a:pt x="1" y="427398"/>
                  <a:pt x="427399" y="0"/>
                  <a:pt x="954620" y="0"/>
                </a:cubicBezTo>
                <a:cubicBezTo>
                  <a:pt x="1481843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9362552" y="2030241"/>
            <a:ext cx="1909239" cy="1909239"/>
          </a:xfrm>
          <a:custGeom>
            <a:avLst/>
            <a:gdLst/>
            <a:ahLst/>
            <a:cxnLst/>
            <a:rect l="l" t="t" r="r" b="b"/>
            <a:pathLst>
              <a:path w="1909239" h="1909239" extrusionOk="0">
                <a:moveTo>
                  <a:pt x="1909240" y="954620"/>
                </a:moveTo>
                <a:cubicBezTo>
                  <a:pt x="1909240" y="1481842"/>
                  <a:pt x="1481842" y="1909240"/>
                  <a:pt x="954620" y="1909240"/>
                </a:cubicBezTo>
                <a:cubicBezTo>
                  <a:pt x="427398" y="1909240"/>
                  <a:pt x="0" y="1481842"/>
                  <a:pt x="0" y="954620"/>
                </a:cubicBezTo>
                <a:cubicBezTo>
                  <a:pt x="0" y="427398"/>
                  <a:pt x="427398" y="0"/>
                  <a:pt x="954620" y="0"/>
                </a:cubicBezTo>
                <a:cubicBezTo>
                  <a:pt x="1481842" y="0"/>
                  <a:pt x="1909240" y="427398"/>
                  <a:pt x="1909240" y="9546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0"/>
          <p:cNvSpPr txBox="1"/>
          <p:nvPr/>
        </p:nvSpPr>
        <p:spPr>
          <a:xfrm>
            <a:off x="-6588" y="694027"/>
            <a:ext cx="1219199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467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On-Going Projects</a:t>
            </a:r>
            <a:endParaRPr sz="3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20"/>
          <p:cNvSpPr txBox="1"/>
          <p:nvPr/>
        </p:nvSpPr>
        <p:spPr>
          <a:xfrm>
            <a:off x="996749" y="3733810"/>
            <a:ext cx="23675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Phase 1 &amp; 2</a:t>
            </a:r>
          </a:p>
          <a:p>
            <a:pPr algn="ctr"/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1.3 B EGP</a:t>
            </a:r>
            <a:endParaRPr kern="1200" dirty="0">
              <a:solidFill>
                <a:schemeClr val="tx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24" name="Picture 2" descr="https://inertiaegypt.com/images/proImg/joulzII_color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5" b="12213"/>
          <a:stretch/>
        </p:blipFill>
        <p:spPr bwMode="auto">
          <a:xfrm>
            <a:off x="1531339" y="2766117"/>
            <a:ext cx="1298396" cy="59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inertiaegypt.com/images/proImg/joulzII_color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5" b="12213"/>
          <a:stretch/>
        </p:blipFill>
        <p:spPr bwMode="auto">
          <a:xfrm>
            <a:off x="4277492" y="2655133"/>
            <a:ext cx="1298396" cy="59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Google Shape;198;p20"/>
          <p:cNvSpPr txBox="1"/>
          <p:nvPr/>
        </p:nvSpPr>
        <p:spPr>
          <a:xfrm>
            <a:off x="3790721" y="3639729"/>
            <a:ext cx="23675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Phase 3 &amp; 4</a:t>
            </a:r>
          </a:p>
          <a:p>
            <a:pPr algn="ctr"/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1 B EGP</a:t>
            </a:r>
            <a:endParaRPr kern="1200" dirty="0">
              <a:solidFill>
                <a:schemeClr val="tx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pic>
        <p:nvPicPr>
          <p:cNvPr id="31" name="Picture 30" descr="http://inertiaegypt.com/wp-content/uploads/2016/05/Soleya-Brand-Mark-1-01-1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307" y="2664764"/>
            <a:ext cx="986307" cy="47703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198;p20"/>
          <p:cNvSpPr txBox="1"/>
          <p:nvPr/>
        </p:nvSpPr>
        <p:spPr>
          <a:xfrm>
            <a:off x="6571671" y="3733810"/>
            <a:ext cx="236757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>
              <a:buFont typeface="Arial"/>
              <a:buNone/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650 M EGP</a:t>
            </a:r>
            <a:endParaRPr kern="1200" dirty="0">
              <a:solidFill>
                <a:schemeClr val="tx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pic>
        <p:nvPicPr>
          <p:cNvPr id="33" name="Picture 32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t="43645" r="43750" b="31239"/>
          <a:stretch/>
        </p:blipFill>
        <p:spPr bwMode="auto">
          <a:xfrm>
            <a:off x="9618645" y="2491120"/>
            <a:ext cx="1397051" cy="5499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4" name="Google Shape;198;p20"/>
          <p:cNvSpPr txBox="1"/>
          <p:nvPr/>
        </p:nvSpPr>
        <p:spPr>
          <a:xfrm>
            <a:off x="9162625" y="3733809"/>
            <a:ext cx="236757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>
              <a:buFont typeface="Arial"/>
              <a:buNone/>
            </a:pPr>
            <a:r>
              <a: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479 M EGP</a:t>
            </a:r>
            <a:endParaRPr kern="1200" dirty="0">
              <a:solidFill>
                <a:schemeClr val="tx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pic>
        <p:nvPicPr>
          <p:cNvPr id="35" name="Picture 34" descr="C:\Users\Mahmoud Kamel\Desktop\Haia\Inertia\Projects\IP Project Pictures\G Cribs\Logos\Gcribs phase 2-01-07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735" y="5054314"/>
            <a:ext cx="1331930" cy="602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4" descr="http://www.inertiaegypt.com/images/proImg/medipointplaza_color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60"/>
          <a:stretch/>
        </p:blipFill>
        <p:spPr bwMode="auto">
          <a:xfrm>
            <a:off x="8740950" y="5152882"/>
            <a:ext cx="1207521" cy="54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http://www.inertiaegypt.com/images/proImg/veranda_color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597" y="5141368"/>
            <a:ext cx="1017993" cy="42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Google Shape;198;p20"/>
          <p:cNvSpPr txBox="1"/>
          <p:nvPr/>
        </p:nvSpPr>
        <p:spPr>
          <a:xfrm>
            <a:off x="2311911" y="5938190"/>
            <a:ext cx="236757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kern="120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220 M EGP</a:t>
            </a:r>
            <a:endParaRPr kern="1200" dirty="0">
              <a:solidFill>
                <a:schemeClr val="bg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sp>
        <p:nvSpPr>
          <p:cNvPr id="39" name="Google Shape;198;p20"/>
          <p:cNvSpPr txBox="1"/>
          <p:nvPr/>
        </p:nvSpPr>
        <p:spPr>
          <a:xfrm>
            <a:off x="5425217" y="5973038"/>
            <a:ext cx="236757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>
              <a:buFont typeface="Arial"/>
              <a:buNone/>
            </a:pPr>
            <a:r>
              <a:rPr lang="en-US" kern="120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150 M EGP</a:t>
            </a:r>
            <a:endParaRPr kern="1200" dirty="0">
              <a:solidFill>
                <a:schemeClr val="bg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  <p:sp>
        <p:nvSpPr>
          <p:cNvPr id="40" name="Google Shape;198;p20"/>
          <p:cNvSpPr txBox="1"/>
          <p:nvPr/>
        </p:nvSpPr>
        <p:spPr>
          <a:xfrm>
            <a:off x="8254168" y="5938190"/>
            <a:ext cx="236757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kern="120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  <a:sym typeface="Montserrat"/>
              </a:rPr>
              <a:t>120 M EGP</a:t>
            </a:r>
            <a:endParaRPr kern="1200" dirty="0">
              <a:solidFill>
                <a:schemeClr val="bg1"/>
              </a:solidFill>
              <a:latin typeface="Montserrat" panose="020B0604020202020204" charset="0"/>
              <a:ea typeface="Montserra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8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465193" y="91155"/>
            <a:ext cx="4563334" cy="6074925"/>
            <a:chOff x="340046" y="803373"/>
            <a:chExt cx="5650910" cy="6074925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563037"/>
              <a:ext cx="5401798" cy="531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consist of various phases which each phase has a unique design with a different concept which is considered a challenge to construct. Jefaira stretches across 5.5 million square meters offering a fully integrated beach town master planned to preserve natural topography.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features. 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Phase 1 &amp; 2 &amp; 4 &amp; Gas Station &amp; Main Gate 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Inertia Properties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Alexandria Road, KM 200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Expected </a:t>
              </a: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2.2 Billion EGP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On-Going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3200"/>
                <a:buFont typeface="Montserrat"/>
                <a:buNone/>
              </a:pPr>
              <a:r>
                <a:rPr lang="en-US" sz="3200" b="1" u="none" strike="noStrike" cap="none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Jefaira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9" b="17586"/>
          <a:stretch/>
        </p:blipFill>
        <p:spPr>
          <a:xfrm>
            <a:off x="5658976" y="1444154"/>
            <a:ext cx="5308218" cy="3836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65" y="-1"/>
            <a:ext cx="12192000" cy="6858001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13699498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8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3699498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2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2579" y="396024"/>
            <a:ext cx="6858000" cy="6065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0427" y="362124"/>
            <a:ext cx="6858002" cy="6133749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1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4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0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488991" y="307810"/>
            <a:ext cx="4563334" cy="5493227"/>
            <a:chOff x="340046" y="803373"/>
            <a:chExt cx="5650910" cy="5493227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563037"/>
              <a:ext cx="5401798" cy="4733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consist of 165 residential units, with 77% greenery and a great view of the pyramids of Giza.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features. 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Inertia Properties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Cairo-Alexandria Road, Egypt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650 Million EGP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On-Going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3200"/>
                <a:buFont typeface="Montserrat"/>
                <a:buNone/>
              </a:pPr>
              <a:r>
                <a:rPr lang="en-US" sz="3200" b="1" u="none" strike="noStrike" cap="none" dirty="0" err="1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Soleya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0"/>
          <a:stretch/>
        </p:blipFill>
        <p:spPr>
          <a:xfrm>
            <a:off x="5951656" y="1290825"/>
            <a:ext cx="4722858" cy="414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3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699498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7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3385" y="0"/>
            <a:ext cx="13598769" cy="6928751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7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3510703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5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66338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338" y="-42561"/>
            <a:ext cx="5986297" cy="6900561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7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516466" y="306103"/>
            <a:ext cx="4563334" cy="5493227"/>
            <a:chOff x="340046" y="803373"/>
            <a:chExt cx="5650910" cy="5493227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563037"/>
              <a:ext cx="5401798" cy="4733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 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consist of 73% of open spaces and greenery, 17 buildings , all having a beautiful view of the lush landscape and natural colors. 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features. 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 : 		Inertia Properties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Cairo-Alexandria Dessert Road, Egypt.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 	479 Million EGP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	On-Going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3200"/>
                <a:buFont typeface="Montserrat"/>
                <a:buNone/>
              </a:pPr>
              <a:r>
                <a:rPr lang="en-US" sz="3200" b="1" u="none" strike="noStrike" cap="none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BRIX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0" name="Picture 9" descr="C:\Users\Mahmoud Kamel\Desktop\Haia\Inertia\Projects\IP Project Pictures\Brix\Renders\Master Plan 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231" y="1372102"/>
            <a:ext cx="4937707" cy="3908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466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4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26" b="29231"/>
          <a:stretch/>
        </p:blipFill>
        <p:spPr>
          <a:xfrm>
            <a:off x="0" y="-230954"/>
            <a:ext cx="12192000" cy="8448831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1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390482" y="342955"/>
            <a:ext cx="5071534" cy="6065298"/>
            <a:chOff x="184036" y="803373"/>
            <a:chExt cx="6280229" cy="6065298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184036" y="1178949"/>
              <a:ext cx="6280229" cy="5689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/>
              <a:endParaRPr lang="en-US" sz="1600" dirty="0">
                <a:solidFill>
                  <a:schemeClr val="tx1"/>
                </a:solidFill>
                <a:latin typeface="Proxima Nova Rg" panose="02000506030000020004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consists of residences ranging stand-alone, twin houses, town houses and apartments making up to 30% of development land area. Project is divided in to 4 unique phases with a total of 1,150 residential units, in addition to a project span boulevard. 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features. 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Management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Inertia Properties/SPANZ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Cairo-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Alexandria Desert Road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Phase 1 &amp; 2 - (1.3 Billion EGP)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		Phase 3 &amp; 4 - (1 Billion EGP)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Phase 1 &amp; 2 Completed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		Phase 3 &amp; 4 On Going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3200"/>
                <a:buFont typeface="Montserrat"/>
                <a:buNone/>
              </a:pPr>
              <a:r>
                <a:rPr lang="en-US" sz="3200" b="1" u="none" strike="noStrike" cap="none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Joulz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255" y="1223810"/>
            <a:ext cx="4637660" cy="42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4657"/>
            <a:ext cx="12192000" cy="610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16" y="0"/>
            <a:ext cx="13844473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5250" t="18889" r="45292" b="23926"/>
          <a:stretch/>
        </p:blipFill>
        <p:spPr>
          <a:xfrm>
            <a:off x="8751581" y="-23399"/>
            <a:ext cx="3862449" cy="68813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4744" t="18993" r="36154" b="14670"/>
          <a:stretch/>
        </p:blipFill>
        <p:spPr>
          <a:xfrm>
            <a:off x="0" y="-4950"/>
            <a:ext cx="5166751" cy="68520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35083" t="19037" r="44084" b="31481"/>
          <a:stretch/>
        </p:blipFill>
        <p:spPr>
          <a:xfrm>
            <a:off x="3896744" y="-249"/>
            <a:ext cx="5024605" cy="6852029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0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3500" t="18592" r="29583" b="14297"/>
          <a:stretch/>
        </p:blipFill>
        <p:spPr>
          <a:xfrm>
            <a:off x="-1" y="0"/>
            <a:ext cx="637777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5216" t="32448" r="36046" b="13067"/>
          <a:stretch/>
        </p:blipFill>
        <p:spPr>
          <a:xfrm>
            <a:off x="5346348" y="0"/>
            <a:ext cx="6840766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9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516466" y="342955"/>
            <a:ext cx="4563334" cy="5933348"/>
            <a:chOff x="340046" y="803373"/>
            <a:chExt cx="5650910" cy="5933348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563037"/>
              <a:ext cx="5401798" cy="5173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/>
              <a:endParaRPr lang="en-US" sz="1600" dirty="0">
                <a:solidFill>
                  <a:schemeClr val="tx1"/>
                </a:solidFill>
                <a:latin typeface="Proxima Nova Rg" panose="02000506030000020004" charset="0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First-row ticket to a panoramic scene of the pyramids, the compound is equipped with all types of modern facilities for all family members.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features. 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GB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 : 		Inertia Properties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Cairo-Alexandria Dessert Road, Egypt.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 	 78 Million EGP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	  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Delivered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3200"/>
                <a:buFont typeface="Montserrat"/>
                <a:buNone/>
              </a:pPr>
              <a:r>
                <a:rPr lang="en-US" sz="3200" b="1" u="none" strike="noStrike" cap="none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West Hills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184" y="1015367"/>
            <a:ext cx="5079801" cy="469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7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676581" cy="6952199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65" y="0"/>
            <a:ext cx="13634562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2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3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590474" y="475350"/>
            <a:ext cx="4563334" cy="6142124"/>
            <a:chOff x="340046" y="803373"/>
            <a:chExt cx="5650910" cy="6142124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255775"/>
              <a:ext cx="5650910" cy="5689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/>
              <a:endParaRPr lang="en-US" sz="1600" dirty="0">
                <a:solidFill>
                  <a:schemeClr val="tx1"/>
                </a:solidFill>
                <a:latin typeface="Proxima Nova Rg" panose="02000506030000020004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 :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is built on 21,500m2 (Phase 1) &amp; 25,000m2 (Phase 2)and consists of residential units and a clubhouse and 7 heated Swimming pools. </a:t>
              </a:r>
              <a:endParaRPr lang="en-US" kern="1200" dirty="0" smtClean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 smtClean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scope of work : Construction for all project features.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 smtClean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</a:t>
              </a: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: 		Inertia Properties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		El-</a:t>
              </a:r>
              <a:r>
                <a:rPr lang="en-GB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Gouna</a:t>
              </a: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, Red Sea, Egypt.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	Delivered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Phase 2    </a:t>
              </a:r>
              <a:r>
                <a:rPr lang="ar-EG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220</a:t>
              </a: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Million EGP (Delivered)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	        	Phase1      60 Million EGP (Delivered)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3200"/>
                <a:buFont typeface="Montserrat"/>
                <a:buNone/>
              </a:pPr>
              <a:r>
                <a:rPr lang="en-US" sz="3200" b="1" u="none" strike="noStrike" cap="none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G-Cribs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32" y="1303397"/>
            <a:ext cx="4469306" cy="4120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081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"/>
          <a:stretch/>
        </p:blipFill>
        <p:spPr>
          <a:xfrm>
            <a:off x="-1217997" y="0"/>
            <a:ext cx="13370632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7494" y="0"/>
            <a:ext cx="13699494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65" y="1"/>
            <a:ext cx="13699494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1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516466" y="342955"/>
            <a:ext cx="4563334" cy="5867689"/>
            <a:chOff x="340046" y="803373"/>
            <a:chExt cx="5650910" cy="5867689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563037"/>
              <a:ext cx="5650910" cy="51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/>
              <a:endParaRPr lang="en-US" sz="1600" dirty="0">
                <a:solidFill>
                  <a:schemeClr val="tx1"/>
                </a:solidFill>
                <a:latin typeface="Proxima Nova Rg" panose="02000506030000020004" charset="0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 :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Residential units (Array Studios, One &amp; Two bedroom apartment &amp; Villas.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Designed with a mélange of exotic gardens and surrounded by several lagoons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.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scope 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of work : 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.</a:t>
              </a:r>
            </a:p>
            <a:p>
              <a:pPr marL="285775" indent="-285775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-"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Inertia Properties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		</a:t>
              </a:r>
              <a:r>
                <a:rPr lang="en-GB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Sahl</a:t>
              </a: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</a:t>
              </a:r>
              <a:r>
                <a:rPr lang="en-GB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Hasheesh</a:t>
              </a: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, El-</a:t>
              </a:r>
              <a:r>
                <a:rPr lang="en-GB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Gouna</a:t>
              </a: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, Egypt.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	Phase 1: 24  Million EGP</a:t>
              </a:r>
            </a:p>
            <a:p>
              <a:pPr lvl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		Phase 2: 23 Million EGP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(Delivered)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3200"/>
                <a:buFont typeface="Montserrat"/>
                <a:buNone/>
              </a:pPr>
              <a:r>
                <a:rPr lang="en-US" sz="3200" b="1" u="none" strike="noStrike" cap="none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Veranda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399" y="1289538"/>
            <a:ext cx="4553867" cy="4202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144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8" b="8453"/>
          <a:stretch/>
        </p:blipFill>
        <p:spPr>
          <a:xfrm>
            <a:off x="-1485670" y="-1"/>
            <a:ext cx="13677669" cy="6858001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490" y="0"/>
            <a:ext cx="13646979" cy="6858000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9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665992" y="485761"/>
            <a:ext cx="4563334" cy="5924468"/>
            <a:chOff x="340046" y="803373"/>
            <a:chExt cx="5650910" cy="3779145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563037"/>
              <a:ext cx="5650910" cy="3019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scope is to develop a residential apartment buildings in Diar Al </a:t>
              </a: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Tameer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residential compound.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§"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Sub and Super Structure.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Char char="§"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Development and Engineering Consultant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6th of October, Egypt.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12 Millions EGP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Delivered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Diar Al </a:t>
              </a:r>
              <a:r>
                <a:rPr lang="en-US" sz="3200" b="1" dirty="0" err="1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Tameer</a:t>
              </a: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Residential Building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1" name="Picture 10" descr="C:\Users\Mahmoud Kamel\Desktop\Haia\Inertia\Projects\Inertia Construction Website\Website Pictures\Diar\DSC04190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78831" y="1361207"/>
            <a:ext cx="2356832" cy="4181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C:\Users\Mahmoud Kamel\Desktop\Haia\Inertia\Projects\Inertia Construction Website\Website Pictures\Diar\DSC04179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27397" y="1361207"/>
            <a:ext cx="2385688" cy="4168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37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493445" y="319508"/>
            <a:ext cx="4567713" cy="5901058"/>
            <a:chOff x="340046" y="803373"/>
            <a:chExt cx="5656333" cy="3764212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5469" y="1589987"/>
              <a:ext cx="5650910" cy="29775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Residential buildings within the Beverly Hills project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in El Sheikh Zayed City.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Sub and Super Structure.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Inertia Properties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6th of October, Egypt.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8 Millions EGP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Delivered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687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Beverly Hills Residence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3" name="Picture 12" descr="C:\Users\Mahmoud Kamel\Desktop\Haia\Inertia\Projects\Inertia Construction Website\Website Pictures\Beverly Residence\New Folder\100_074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103" y="1652321"/>
            <a:ext cx="4789963" cy="3586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73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493445" y="319508"/>
            <a:ext cx="4563334" cy="5697994"/>
            <a:chOff x="340046" y="803373"/>
            <a:chExt cx="5650910" cy="3634680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418572"/>
              <a:ext cx="5650910" cy="3019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Medipoint Mena Plaza consists of two exquisitely designed three </a:t>
              </a: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storey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buildings. Within Inertia’s premise are two fully equipped medical floors and a dynamic commercial ground floor.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features.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GB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Inertia Properties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Sheikh Zayed City, Egypt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120 Million EGP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GB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( Delivered )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372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Medipoint 2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1301" y="1283940"/>
            <a:ext cx="4643568" cy="4159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115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493445" y="319508"/>
            <a:ext cx="4567713" cy="5450678"/>
            <a:chOff x="340046" y="803373"/>
            <a:chExt cx="5656333" cy="3476920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5469" y="1589987"/>
              <a:ext cx="5650910" cy="26903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This project was a great opportunity since it increased the technical knowledge of our team concerning medical buildings requirements.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 : Construction for all project features.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Infrastructure &amp; Utilities (Sewage).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Inertia Properties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Sheikh Zayed City, Egypt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16 Million EGP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Delivered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372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Medipoint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1" name="Picture 10" descr="http://inertiaegypt.com/wp-content/uploads/2016/08/IMG_577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2" b="19655"/>
          <a:stretch/>
        </p:blipFill>
        <p:spPr bwMode="auto">
          <a:xfrm>
            <a:off x="6051472" y="1370322"/>
            <a:ext cx="4523226" cy="3986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871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493445" y="319508"/>
            <a:ext cx="4567713" cy="6032376"/>
            <a:chOff x="340046" y="803373"/>
            <a:chExt cx="5656333" cy="3847978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5469" y="1589987"/>
              <a:ext cx="5650910" cy="30613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is the renovation of the mezzanine floor for SEMIRAMIS hotel in downtown Cairo. The new project is more than 2000 m2, it includes: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-      6 meeting rooms.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-      A gallery kitchen for receptions and business gatherings.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Rentable offices 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Libraries &amp; business center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.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work: MEP including HVAC &amp; FF systems, High-End 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Finishes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 	SEMIRAMIS hotel /Consultant: EHAF Consulting Engineers/Toni Chi 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Architects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, USA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Cairo Egypt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	 17 Million EGP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	 Delivered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687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Intercontinental </a:t>
              </a:r>
              <a:r>
                <a:rPr lang="en-US" sz="3200" b="1" dirty="0" err="1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Semiramis</a:t>
              </a: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Pavilion 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0" name="Picture 4" descr="https://images.trvl-media.com/hotels/1000000/20000/17300/17233/17233_439_z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6" b="21887"/>
          <a:stretch/>
        </p:blipFill>
        <p:spPr bwMode="auto">
          <a:xfrm>
            <a:off x="6514637" y="1061332"/>
            <a:ext cx="3517222" cy="4523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00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79"/>
          <a:stretch/>
        </p:blipFill>
        <p:spPr>
          <a:xfrm>
            <a:off x="-39365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7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24"/>
          <a:stretch/>
        </p:blipFill>
        <p:spPr>
          <a:xfrm>
            <a:off x="-39365" y="1"/>
            <a:ext cx="12192000" cy="7162888"/>
          </a:xfrm>
          <a:prstGeom prst="rect">
            <a:avLst/>
          </a:prstGeom>
        </p:spPr>
      </p:pic>
      <p:sp>
        <p:nvSpPr>
          <p:cNvPr id="130" name="Google Shape;130;p16"/>
          <p:cNvSpPr txBox="1"/>
          <p:nvPr/>
        </p:nvSpPr>
        <p:spPr>
          <a:xfrm>
            <a:off x="0" y="94509"/>
            <a:ext cx="12192000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rPr>
              <a:t>Construction Updates</a:t>
            </a:r>
            <a:endParaRPr sz="3200" dirty="0">
              <a:solidFill>
                <a:srgbClr val="CA3F22"/>
              </a:solidFill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521154" y="854539"/>
            <a:ext cx="4567713" cy="4224703"/>
            <a:chOff x="340046" y="803373"/>
            <a:chExt cx="5656333" cy="2694886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5469" y="1589987"/>
              <a:ext cx="5650910" cy="19082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work: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Fine Finishes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Security and AV Systems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 Bloomberg, project consultant: GLEEDS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Zamalek, Cairo Egypt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	 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2 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Million EGP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	Delivered December 2014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372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Bloomberg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219" y="964989"/>
            <a:ext cx="4678327" cy="24167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754" y="2966891"/>
            <a:ext cx="4667807" cy="2625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629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493445" y="319508"/>
            <a:ext cx="4667619" cy="5071987"/>
            <a:chOff x="340046" y="803373"/>
            <a:chExt cx="5780049" cy="3235358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469185" y="1348425"/>
              <a:ext cx="5650910" cy="26903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Dogtas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furniture stores started in Turkey in 1972, operating in more than 20 countries around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world. In 2012 </a:t>
              </a: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Dogtas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opened its first store in Egypt in Heliopolis. A luxury furniture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store on more than 1500 m2. To reflect the luxury of the furniture of </a:t>
              </a: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Dogtas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. The store was finished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 60 days to meet the lunch time of the client.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work:	Finishes and MEP 	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 		</a:t>
              </a: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Quatro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</a:t>
              </a: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Giza,Egypt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	 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12 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Million EGP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	</a:t>
              </a:r>
              <a:r>
                <a:rPr lang="en-US" kern="1200" dirty="0" smtClean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Delivered 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2012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372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 smtClean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Dogats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920" y="2649254"/>
            <a:ext cx="4498330" cy="159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8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593309" y="741539"/>
            <a:ext cx="4563376" cy="4931262"/>
            <a:chOff x="339994" y="803373"/>
            <a:chExt cx="5650962" cy="3145591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39994" y="1258658"/>
              <a:ext cx="5650910" cy="26903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is 7 stores for well known American clothing brand that recently opened in Various locations all around Cairo.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work: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</a:t>
              </a: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Quatro</a:t>
              </a: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Egypt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500,000 EGP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Delivered on December 2008 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372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U.S Polo ASSN.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0" name="Picture 9" descr="C:\Users\Mahmoud Kamel\Desktop\Haia\Inertia\Projects\Inertia Construction Website\Website Pictures\US Polo City Stars\Photos\DSCF27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417" y="1136529"/>
            <a:ext cx="5033335" cy="2643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3" b="16350"/>
          <a:stretch/>
        </p:blipFill>
        <p:spPr>
          <a:xfrm>
            <a:off x="6407163" y="3564039"/>
            <a:ext cx="3811841" cy="216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486424" y="927752"/>
            <a:ext cx="4563334" cy="5024738"/>
            <a:chOff x="340046" y="803373"/>
            <a:chExt cx="5650910" cy="3205218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236482"/>
              <a:ext cx="5650910" cy="27721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Interior finishes for the store as per the design by the client in tight time frame of one month.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work: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 : 		</a:t>
              </a:r>
              <a:r>
                <a:rPr lang="en-US" kern="1200" dirty="0" err="1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Quatro</a:t>
              </a: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 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City Stars, Nasr City, Egypt.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400,000 EGP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Status: 	Delivered on December 2008 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372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Becon Berlin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2" name="Picture 11" descr="C:\Users\Mahmoud Kamel\Desktop\Haia\Inertia\Projects\Inertia Construction Website\Website Pictures\Becon Store City Stars\Photos\DSCF268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93"/>
          <a:stretch/>
        </p:blipFill>
        <p:spPr bwMode="auto">
          <a:xfrm>
            <a:off x="6547463" y="1168786"/>
            <a:ext cx="3323057" cy="2030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1" b="7547"/>
          <a:stretch/>
        </p:blipFill>
        <p:spPr>
          <a:xfrm>
            <a:off x="6512873" y="3498148"/>
            <a:ext cx="3392235" cy="192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4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9"/>
          <p:cNvGrpSpPr/>
          <p:nvPr/>
        </p:nvGrpSpPr>
        <p:grpSpPr>
          <a:xfrm flipH="1">
            <a:off x="5462016" y="-1707"/>
            <a:ext cx="6729984" cy="5801037"/>
            <a:chOff x="0" y="-1707"/>
            <a:chExt cx="6729984" cy="5801037"/>
          </a:xfrm>
        </p:grpSpPr>
        <p:sp>
          <p:nvSpPr>
            <p:cNvPr id="178" name="Google Shape;178;p19"/>
            <p:cNvSpPr/>
            <p:nvPr/>
          </p:nvSpPr>
          <p:spPr>
            <a:xfrm flipH="1">
              <a:off x="0" y="-1707"/>
              <a:ext cx="5272126" cy="4763701"/>
            </a:xfrm>
            <a:custGeom>
              <a:avLst/>
              <a:gdLst/>
              <a:ahLst/>
              <a:cxnLst/>
              <a:rect l="l" t="t" r="r" b="b"/>
              <a:pathLst>
                <a:path w="5272126" h="4763701" extrusionOk="0">
                  <a:moveTo>
                    <a:pt x="5271570" y="-650"/>
                  </a:moveTo>
                  <a:lnTo>
                    <a:pt x="5271570" y="4102531"/>
                  </a:lnTo>
                  <a:cubicBezTo>
                    <a:pt x="3817169" y="5195136"/>
                    <a:pt x="1752401" y="4901873"/>
                    <a:pt x="659796" y="3447470"/>
                  </a:cubicBezTo>
                  <a:cubicBezTo>
                    <a:pt x="-89329" y="2450297"/>
                    <a:pt x="-210976" y="1115519"/>
                    <a:pt x="345565" y="-650"/>
                  </a:cubicBezTo>
                  <a:close/>
                </a:path>
              </a:pathLst>
            </a:custGeom>
            <a:solidFill>
              <a:srgbClr val="CA3F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flipH="1">
              <a:off x="1027846" y="927752"/>
              <a:ext cx="5702138" cy="4871578"/>
            </a:xfrm>
            <a:prstGeom prst="roundRect">
              <a:avLst>
                <a:gd name="adj" fmla="val 9467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19"/>
          <p:cNvGrpSpPr/>
          <p:nvPr/>
        </p:nvGrpSpPr>
        <p:grpSpPr>
          <a:xfrm>
            <a:off x="593351" y="741539"/>
            <a:ext cx="4563334" cy="4923202"/>
            <a:chOff x="340046" y="803373"/>
            <a:chExt cx="5650910" cy="3140450"/>
          </a:xfrm>
        </p:grpSpPr>
        <p:sp>
          <p:nvSpPr>
            <p:cNvPr id="182" name="Google Shape;182;p19"/>
            <p:cNvSpPr txBox="1"/>
            <p:nvPr/>
          </p:nvSpPr>
          <p:spPr>
            <a:xfrm>
              <a:off x="340046" y="1295399"/>
              <a:ext cx="5650910" cy="2648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Description: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The project is of great importance for the smooth Airport operation to Emirates crew. 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Our scope of work: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MEP including HVAC &amp; FF systems.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Superior Finishes.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endParaRPr lang="en-US" kern="1200" dirty="0">
                <a:solidFill>
                  <a:schemeClr val="tx1"/>
                </a:solidFill>
                <a:latin typeface="Montserrat" panose="020B0604020202020204" charset="0"/>
                <a:ea typeface="Montserrat"/>
                <a:cs typeface="Times New Roman" panose="02020603050405020304" pitchFamily="18" charset="0"/>
              </a:endParaRP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Client: 		Emirates Airlines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Location: 		Cairo Airport, Cairo, Egypt.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Value: 	500,000 EGP</a:t>
              </a:r>
            </a:p>
            <a:p>
              <a:pPr marL="0" indent="0">
                <a:lnSpc>
                  <a:spcPct val="90000"/>
                </a:lnSpc>
                <a:spcBef>
                  <a:spcPts val="1000"/>
                </a:spcBef>
                <a:buClr>
                  <a:srgbClr val="003594"/>
                </a:buClr>
                <a:buFont typeface="Arial"/>
                <a:buNone/>
              </a:pPr>
              <a:r>
                <a:rPr lang="en-US" kern="1200" dirty="0">
                  <a:solidFill>
                    <a:schemeClr val="tx1"/>
                  </a:solidFill>
                  <a:latin typeface="Montserrat" panose="020B0604020202020204" charset="0"/>
                  <a:ea typeface="Montserrat"/>
                  <a:cs typeface="Times New Roman" panose="02020603050405020304" pitchFamily="18" charset="0"/>
                </a:rPr>
                <a:t>Project Statues: 	Delivered</a:t>
              </a:r>
            </a:p>
          </p:txBody>
        </p:sp>
        <p:sp>
          <p:nvSpPr>
            <p:cNvPr id="183" name="Google Shape;183;p19"/>
            <p:cNvSpPr txBox="1"/>
            <p:nvPr/>
          </p:nvSpPr>
          <p:spPr>
            <a:xfrm>
              <a:off x="340046" y="803373"/>
              <a:ext cx="5650910" cy="372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buClr>
                  <a:schemeClr val="accent1"/>
                </a:buClr>
                <a:buSzPts val="3200"/>
              </a:pPr>
              <a:r>
                <a:rPr lang="en-US" sz="3200" b="1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Emirates Office</a:t>
              </a:r>
              <a:endParaRPr sz="3200" b="1" i="0" u="none" strike="noStrike" cap="none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pic>
        <p:nvPicPr>
          <p:cNvPr id="11" name="Picture 10" descr="C:\Users\Mahmoud Kamel\Desktop\Haia\Inertia\Projects\Inertia Construction Website\Website Pictures\Emirates\Emirates 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742" y="1974694"/>
            <a:ext cx="5188686" cy="2999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955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0;p18"/>
          <p:cNvSpPr/>
          <p:nvPr/>
        </p:nvSpPr>
        <p:spPr>
          <a:xfrm flipH="1">
            <a:off x="0" y="0"/>
            <a:ext cx="5824276" cy="3815773"/>
          </a:xfrm>
          <a:custGeom>
            <a:avLst/>
            <a:gdLst/>
            <a:ahLst/>
            <a:cxnLst/>
            <a:rect l="l" t="t" r="r" b="b"/>
            <a:pathLst>
              <a:path w="5824276" h="3815773" extrusionOk="0">
                <a:moveTo>
                  <a:pt x="5824197" y="-650"/>
                </a:moveTo>
                <a:lnTo>
                  <a:pt x="5824197" y="3790625"/>
                </a:lnTo>
                <a:cubicBezTo>
                  <a:pt x="5218971" y="3884934"/>
                  <a:pt x="4477883" y="3713536"/>
                  <a:pt x="3557469" y="3161889"/>
                </a:cubicBezTo>
                <a:cubicBezTo>
                  <a:pt x="2161130" y="2325671"/>
                  <a:pt x="771625" y="1257367"/>
                  <a:pt x="-80" y="-65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327CE8-51E9-4E0A-A7E8-77699B61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091" y="-111958"/>
            <a:ext cx="5478689" cy="213554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accent1"/>
              </a:buClr>
              <a:buSzPts val="3200"/>
              <a:buFont typeface="Arial"/>
            </a:pPr>
            <a:r>
              <a:rPr lang="en-US" sz="3200" b="1" dirty="0">
                <a:solidFill>
                  <a:srgbClr val="CA3F22"/>
                </a:solidFill>
                <a:latin typeface="Montserrat"/>
                <a:ea typeface="Montserrat"/>
                <a:cs typeface="Montserrat"/>
                <a:sym typeface="Arial"/>
              </a:rPr>
              <a:t>Community Activities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1A5F-3265-4A13-8BB2-F4D320AF2EFC}" type="slidenum">
              <a:rPr lang="en-US" smtClean="0">
                <a:solidFill>
                  <a:schemeClr val="bg1"/>
                </a:solidFill>
              </a:rPr>
              <a:t>52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5" y="955815"/>
            <a:ext cx="3445205" cy="45936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97" y="1533512"/>
            <a:ext cx="3295172" cy="32951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787" y="1511157"/>
            <a:ext cx="4004837" cy="33728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0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0;p18"/>
          <p:cNvSpPr/>
          <p:nvPr/>
        </p:nvSpPr>
        <p:spPr>
          <a:xfrm rot="10800000" flipH="1">
            <a:off x="6426274" y="3042228"/>
            <a:ext cx="5824276" cy="3815773"/>
          </a:xfrm>
          <a:custGeom>
            <a:avLst/>
            <a:gdLst/>
            <a:ahLst/>
            <a:cxnLst/>
            <a:rect l="l" t="t" r="r" b="b"/>
            <a:pathLst>
              <a:path w="5824276" h="3815773" extrusionOk="0">
                <a:moveTo>
                  <a:pt x="5824197" y="-650"/>
                </a:moveTo>
                <a:lnTo>
                  <a:pt x="5824197" y="3790625"/>
                </a:lnTo>
                <a:cubicBezTo>
                  <a:pt x="5218971" y="3884934"/>
                  <a:pt x="4477883" y="3713536"/>
                  <a:pt x="3557469" y="3161889"/>
                </a:cubicBezTo>
                <a:cubicBezTo>
                  <a:pt x="2161130" y="2325671"/>
                  <a:pt x="771625" y="1257367"/>
                  <a:pt x="-80" y="-65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1A5F-3265-4A13-8BB2-F4D320AF2EFC}" type="slidenum">
              <a:rPr lang="en-US" smtClean="0">
                <a:solidFill>
                  <a:schemeClr val="bg1"/>
                </a:solidFill>
              </a:rPr>
              <a:t>53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025698" y="297322"/>
            <a:ext cx="4714754" cy="6370975"/>
          </a:xfrm>
          <a:prstGeom prst="rect">
            <a:avLst/>
          </a:prstGeom>
          <a:solidFill>
            <a:schemeClr val="bg1"/>
          </a:solidFill>
          <a:ln>
            <a:solidFill>
              <a:srgbClr val="DBC8B6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Inertia Construction participated in a charity project with </a:t>
            </a:r>
            <a:r>
              <a:rPr lang="en-GB" sz="16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Mashrou</a:t>
            </a: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 El </a:t>
            </a:r>
            <a:r>
              <a:rPr lang="en-GB" sz="16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Saada</a:t>
            </a: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 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-The project is to uplift a community school in </a:t>
            </a:r>
            <a:r>
              <a:rPr lang="en-GB" sz="16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Ayat</a:t>
            </a: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  in partnership with the NGO. 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-The project impacts the students and the surrounding residents with the school being the central community space. 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endParaRPr lang="en-GB" sz="1600" dirty="0">
              <a:solidFill>
                <a:schemeClr val="tx1"/>
              </a:solidFill>
              <a:latin typeface="Proxima Nova Rg" panose="02000506030000020004" pitchFamily="50" charset="0"/>
              <a:ea typeface="+mj-ea"/>
              <a:cs typeface="+mj-cs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1. Painting the school interiors, exteriors and fence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2. Court area development to create a better seating area for the users and a play area for the children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3. Conducting different human empowerment activities for the children on the day of the event such as art sessions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GB" sz="16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4. Upgrading the existing library with needed furniture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426274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60;p18"/>
          <p:cNvSpPr/>
          <p:nvPr/>
        </p:nvSpPr>
        <p:spPr>
          <a:xfrm flipH="1">
            <a:off x="0" y="0"/>
            <a:ext cx="5824276" cy="3815773"/>
          </a:xfrm>
          <a:custGeom>
            <a:avLst/>
            <a:gdLst/>
            <a:ahLst/>
            <a:cxnLst/>
            <a:rect l="l" t="t" r="r" b="b"/>
            <a:pathLst>
              <a:path w="5824276" h="3815773" extrusionOk="0">
                <a:moveTo>
                  <a:pt x="5824197" y="-650"/>
                </a:moveTo>
                <a:lnTo>
                  <a:pt x="5824197" y="3790625"/>
                </a:lnTo>
                <a:cubicBezTo>
                  <a:pt x="5218971" y="3884934"/>
                  <a:pt x="4477883" y="3713536"/>
                  <a:pt x="3557469" y="3161889"/>
                </a:cubicBezTo>
                <a:cubicBezTo>
                  <a:pt x="2161130" y="2325671"/>
                  <a:pt x="771625" y="1257367"/>
                  <a:pt x="-80" y="-65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1A5F-3265-4A13-8BB2-F4D320AF2EFC}" type="slidenum">
              <a:rPr lang="en-US" smtClean="0">
                <a:solidFill>
                  <a:schemeClr val="bg1"/>
                </a:solidFill>
              </a:rPr>
              <a:t>54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A36D3C8-803A-4A62-85CD-AA92407BED75}"/>
              </a:ext>
            </a:extLst>
          </p:cNvPr>
          <p:cNvSpPr txBox="1">
            <a:spLocks/>
          </p:cNvSpPr>
          <p:nvPr/>
        </p:nvSpPr>
        <p:spPr>
          <a:xfrm>
            <a:off x="3680748" y="6338122"/>
            <a:ext cx="2319670" cy="28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Proxima Nova Rg" panose="02000506030000020004" pitchFamily="50" charset="0"/>
              </a:rPr>
              <a:t>Data Sheets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972" y="0"/>
            <a:ext cx="5504811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157" y="454612"/>
            <a:ext cx="2507495" cy="25074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156" y="3278978"/>
            <a:ext cx="2507495" cy="25074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29" y="454612"/>
            <a:ext cx="2507495" cy="25074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29" y="3278977"/>
            <a:ext cx="2507495" cy="25074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264" y="164772"/>
            <a:ext cx="933782" cy="9337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9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0;p18"/>
          <p:cNvSpPr/>
          <p:nvPr/>
        </p:nvSpPr>
        <p:spPr>
          <a:xfrm rot="10800000" flipH="1">
            <a:off x="6367724" y="3059372"/>
            <a:ext cx="5824276" cy="3815773"/>
          </a:xfrm>
          <a:custGeom>
            <a:avLst/>
            <a:gdLst/>
            <a:ahLst/>
            <a:cxnLst/>
            <a:rect l="l" t="t" r="r" b="b"/>
            <a:pathLst>
              <a:path w="5824276" h="3815773" extrusionOk="0">
                <a:moveTo>
                  <a:pt x="5824197" y="-650"/>
                </a:moveTo>
                <a:lnTo>
                  <a:pt x="5824197" y="3790625"/>
                </a:lnTo>
                <a:cubicBezTo>
                  <a:pt x="5218971" y="3884934"/>
                  <a:pt x="4477883" y="3713536"/>
                  <a:pt x="3557469" y="3161889"/>
                </a:cubicBezTo>
                <a:cubicBezTo>
                  <a:pt x="2161130" y="2325671"/>
                  <a:pt x="771625" y="1257367"/>
                  <a:pt x="-80" y="-65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1A5F-3265-4A13-8BB2-F4D320AF2EFC}" type="slidenum">
              <a:rPr lang="en-US" smtClean="0">
                <a:solidFill>
                  <a:schemeClr val="bg1"/>
                </a:solidFill>
              </a:rPr>
              <a:t>55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55757" y="519770"/>
            <a:ext cx="4853651" cy="5586145"/>
          </a:xfrm>
          <a:prstGeom prst="rect">
            <a:avLst/>
          </a:prstGeom>
          <a:solidFill>
            <a:schemeClr val="bg1"/>
          </a:solidFill>
          <a:ln>
            <a:solidFill>
              <a:srgbClr val="DBC8B6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Marrafiq by INERTIA Construction </a:t>
            </a:r>
            <a:r>
              <a:rPr lang="en-US" sz="1700" dirty="0" smtClean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was the main </a:t>
            </a: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sponsor of the new life changing event that will be held in </a:t>
            </a:r>
            <a:r>
              <a:rPr lang="en-US" sz="17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Qursayah</a:t>
            </a: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 Island by Mashrou El </a:t>
            </a:r>
            <a:r>
              <a:rPr lang="en-US" sz="17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Saada</a:t>
            </a: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 (NGO). </a:t>
            </a: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endParaRPr lang="en-US" sz="1700" dirty="0">
              <a:solidFill>
                <a:schemeClr val="tx1"/>
              </a:solidFill>
              <a:latin typeface="Proxima Nova Rg" panose="02000506030000020004" pitchFamily="50" charset="0"/>
              <a:ea typeface="+mj-ea"/>
              <a:cs typeface="+mj-cs"/>
            </a:endParaRP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This development project aims to unleash the potential of the marginalized local community of </a:t>
            </a:r>
            <a:r>
              <a:rPr lang="en-US" sz="17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Qursayah</a:t>
            </a: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 through </a:t>
            </a:r>
            <a:r>
              <a:rPr lang="en-US" sz="1700" dirty="0" smtClean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creating a </a:t>
            </a: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node/ hub for the connection between the locals and external relevant networks and resources. The main purpose of this project is to improve the island by developing it into a HUB and locally manufactured products to generate income in the island.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" y="372389"/>
            <a:ext cx="2083791" cy="37266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175" y="372390"/>
            <a:ext cx="4510825" cy="4850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2" y="3692474"/>
            <a:ext cx="2170283" cy="25495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75"/>
          <a:stretch/>
        </p:blipFill>
        <p:spPr>
          <a:xfrm>
            <a:off x="2058929" y="4371544"/>
            <a:ext cx="1984231" cy="19175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29"/>
          <a:stretch/>
        </p:blipFill>
        <p:spPr>
          <a:xfrm>
            <a:off x="4111769" y="4403114"/>
            <a:ext cx="1984231" cy="19532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1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0;p18"/>
          <p:cNvSpPr/>
          <p:nvPr/>
        </p:nvSpPr>
        <p:spPr>
          <a:xfrm rot="10800000" flipH="1">
            <a:off x="6367724" y="3042227"/>
            <a:ext cx="5824276" cy="3815773"/>
          </a:xfrm>
          <a:custGeom>
            <a:avLst/>
            <a:gdLst/>
            <a:ahLst/>
            <a:cxnLst/>
            <a:rect l="l" t="t" r="r" b="b"/>
            <a:pathLst>
              <a:path w="5824276" h="3815773" extrusionOk="0">
                <a:moveTo>
                  <a:pt x="5824197" y="-650"/>
                </a:moveTo>
                <a:lnTo>
                  <a:pt x="5824197" y="3790625"/>
                </a:lnTo>
                <a:cubicBezTo>
                  <a:pt x="5218971" y="3884934"/>
                  <a:pt x="4477883" y="3713536"/>
                  <a:pt x="3557469" y="3161889"/>
                </a:cubicBezTo>
                <a:cubicBezTo>
                  <a:pt x="2161130" y="2325671"/>
                  <a:pt x="771625" y="1257367"/>
                  <a:pt x="-80" y="-650"/>
                </a:cubicBezTo>
                <a:close/>
              </a:path>
            </a:pathLst>
          </a:custGeom>
          <a:solidFill>
            <a:srgbClr val="CA3F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1A5F-3265-4A13-8BB2-F4D320AF2EFC}" type="slidenum">
              <a:rPr lang="en-US" smtClean="0">
                <a:solidFill>
                  <a:schemeClr val="bg1"/>
                </a:solidFill>
              </a:rPr>
              <a:t>56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29856" y="1001421"/>
            <a:ext cx="5871016" cy="2446824"/>
          </a:xfrm>
          <a:prstGeom prst="rect">
            <a:avLst/>
          </a:prstGeom>
          <a:solidFill>
            <a:schemeClr val="bg1"/>
          </a:solidFill>
          <a:ln>
            <a:solidFill>
              <a:srgbClr val="DBC8B6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Linchpin-Heft by INERTIA Construction </a:t>
            </a:r>
            <a:r>
              <a:rPr lang="en-US" sz="1700" dirty="0" smtClean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was </a:t>
            </a: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the main sponsor of the Biggest Virtual Event in Egypt and the Middle East. </a:t>
            </a: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The first Online virtual football event, which provides a live session with the football legends Del </a:t>
            </a:r>
            <a:r>
              <a:rPr lang="en-US" sz="17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Piero</a:t>
            </a: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 and </a:t>
            </a:r>
            <a:r>
              <a:rPr lang="en-US" sz="17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Hazim</a:t>
            </a:r>
            <a:r>
              <a:rPr lang="en-US" sz="1700" dirty="0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Proxima Nova Rg" panose="02000506030000020004" pitchFamily="50" charset="0"/>
                <a:ea typeface="+mj-ea"/>
                <a:cs typeface="+mj-cs"/>
              </a:rPr>
              <a:t>Emam</a:t>
            </a:r>
            <a:endParaRPr lang="en-US" sz="1700" dirty="0">
              <a:solidFill>
                <a:schemeClr val="tx1"/>
              </a:solidFill>
              <a:latin typeface="Proxima Nova Rg" panose="02000506030000020004" pitchFamily="50" charset="0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07" y="2346385"/>
            <a:ext cx="4360610" cy="3672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96" y="274194"/>
            <a:ext cx="2860030" cy="17875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0"/>
          <a:stretch/>
        </p:blipFill>
        <p:spPr>
          <a:xfrm>
            <a:off x="3169826" y="274193"/>
            <a:ext cx="2632142" cy="17875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27296" r="2854" b="10518"/>
          <a:stretch/>
        </p:blipFill>
        <p:spPr>
          <a:xfrm>
            <a:off x="6096000" y="4035002"/>
            <a:ext cx="5568031" cy="23213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70" y="74875"/>
            <a:ext cx="824365" cy="4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21"/>
          <p:cNvGrpSpPr/>
          <p:nvPr/>
        </p:nvGrpSpPr>
        <p:grpSpPr>
          <a:xfrm>
            <a:off x="6095999" y="1174307"/>
            <a:ext cx="5477165" cy="4724789"/>
            <a:chOff x="376505" y="1093537"/>
            <a:chExt cx="5158314" cy="4724789"/>
          </a:xfrm>
        </p:grpSpPr>
        <p:grpSp>
          <p:nvGrpSpPr>
            <p:cNvPr id="207" name="Google Shape;207;p21"/>
            <p:cNvGrpSpPr/>
            <p:nvPr/>
          </p:nvGrpSpPr>
          <p:grpSpPr>
            <a:xfrm>
              <a:off x="376505" y="1093537"/>
              <a:ext cx="5158314" cy="1225106"/>
              <a:chOff x="0" y="1040983"/>
              <a:chExt cx="5158314" cy="1225106"/>
            </a:xfrm>
          </p:grpSpPr>
          <p:sp>
            <p:nvSpPr>
              <p:cNvPr id="208" name="Google Shape;208;p21"/>
              <p:cNvSpPr txBox="1"/>
              <p:nvPr/>
            </p:nvSpPr>
            <p:spPr>
              <a:xfrm>
                <a:off x="0" y="1040983"/>
                <a:ext cx="515831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 b="1" dirty="0" smtClean="0">
                    <a:solidFill>
                      <a:srgbClr val="CA3F2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Contact</a:t>
                </a:r>
                <a:endParaRPr sz="3200" dirty="0">
                  <a:solidFill>
                    <a:srgbClr val="CA3F2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09" name="Google Shape;209;p21"/>
              <p:cNvSpPr txBox="1"/>
              <p:nvPr/>
            </p:nvSpPr>
            <p:spPr>
              <a:xfrm>
                <a:off x="0" y="1742909"/>
                <a:ext cx="5089236" cy="5231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 i="0" dirty="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any inquiries or </a:t>
                </a:r>
                <a:r>
                  <a:rPr lang="en-US" sz="1400" b="0" i="0" dirty="0" smtClean="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questions, please </a:t>
                </a:r>
                <a:r>
                  <a:rPr lang="en-US" sz="1400" b="0" i="0" dirty="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reach out to us at:</a:t>
                </a:r>
                <a:endParaRPr sz="1400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grpSp>
          <p:nvGrpSpPr>
            <p:cNvPr id="210" name="Google Shape;210;p21"/>
            <p:cNvGrpSpPr/>
            <p:nvPr/>
          </p:nvGrpSpPr>
          <p:grpSpPr>
            <a:xfrm>
              <a:off x="376505" y="2632839"/>
              <a:ext cx="5089236" cy="3185487"/>
              <a:chOff x="1004595" y="3023733"/>
              <a:chExt cx="5089236" cy="3185487"/>
            </a:xfrm>
          </p:grpSpPr>
          <p:grpSp>
            <p:nvGrpSpPr>
              <p:cNvPr id="211" name="Google Shape;211;p21"/>
              <p:cNvGrpSpPr/>
              <p:nvPr/>
            </p:nvGrpSpPr>
            <p:grpSpPr>
              <a:xfrm>
                <a:off x="1004595" y="3023733"/>
                <a:ext cx="4100745" cy="707887"/>
                <a:chOff x="1004595" y="3023733"/>
                <a:chExt cx="4100745" cy="707887"/>
              </a:xfrm>
            </p:grpSpPr>
            <p:grpSp>
              <p:nvGrpSpPr>
                <p:cNvPr id="212" name="Google Shape;212;p21"/>
                <p:cNvGrpSpPr/>
                <p:nvPr/>
              </p:nvGrpSpPr>
              <p:grpSpPr>
                <a:xfrm>
                  <a:off x="1781271" y="3023733"/>
                  <a:ext cx="3324069" cy="707887"/>
                  <a:chOff x="3046751" y="3240586"/>
                  <a:chExt cx="6093500" cy="707887"/>
                </a:xfrm>
              </p:grpSpPr>
              <p:sp>
                <p:nvSpPr>
                  <p:cNvPr id="213" name="Google Shape;213;p21"/>
                  <p:cNvSpPr txBox="1"/>
                  <p:nvPr/>
                </p:nvSpPr>
                <p:spPr>
                  <a:xfrm>
                    <a:off x="3046751" y="3240586"/>
                    <a:ext cx="6093500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600" b="1" i="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Email</a:t>
                    </a:r>
                    <a:endParaRPr sz="1600" b="1" dirty="0">
                      <a:solidFill>
                        <a:schemeClr val="tx1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sp>
                <p:nvSpPr>
                  <p:cNvPr id="214" name="Google Shape;214;p21"/>
                  <p:cNvSpPr txBox="1"/>
                  <p:nvPr/>
                </p:nvSpPr>
                <p:spPr>
                  <a:xfrm>
                    <a:off x="3046751" y="3640696"/>
                    <a:ext cx="609350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400" dirty="0">
                        <a:solidFill>
                          <a:srgbClr val="3F3F3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companyname@gmail.com</a:t>
                    </a:r>
                    <a:endParaRPr dirty="0"/>
                  </a:p>
                </p:txBody>
              </p:sp>
            </p:grpSp>
            <p:grpSp>
              <p:nvGrpSpPr>
                <p:cNvPr id="215" name="Google Shape;215;p21"/>
                <p:cNvGrpSpPr/>
                <p:nvPr/>
              </p:nvGrpSpPr>
              <p:grpSpPr>
                <a:xfrm>
                  <a:off x="1004595" y="3075092"/>
                  <a:ext cx="635954" cy="635946"/>
                  <a:chOff x="1019835" y="3075092"/>
                  <a:chExt cx="635954" cy="635946"/>
                </a:xfrm>
              </p:grpSpPr>
              <p:sp>
                <p:nvSpPr>
                  <p:cNvPr id="216" name="Google Shape;216;p21"/>
                  <p:cNvSpPr/>
                  <p:nvPr/>
                </p:nvSpPr>
                <p:spPr>
                  <a:xfrm rot="-5400000">
                    <a:off x="1019839" y="3075088"/>
                    <a:ext cx="635946" cy="635954"/>
                  </a:xfrm>
                  <a:prstGeom prst="ellipse">
                    <a:avLst/>
                  </a:prstGeom>
                  <a:solidFill>
                    <a:srgbClr val="CA3F22"/>
                  </a:solidFill>
                  <a:ln>
                    <a:noFill/>
                  </a:ln>
                  <a:effectLst>
                    <a:outerShdw blurRad="177800" dist="63500" dir="5400000" algn="ctr" rotWithShape="0">
                      <a:srgbClr val="000000">
                        <a:alpha val="24705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200">
                      <a:solidFill>
                        <a:srgbClr val="3F3F3F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pic>
                <p:nvPicPr>
                  <p:cNvPr id="217" name="Google Shape;217;p21" descr="Email - Free multimedia icons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1168535" y="3223788"/>
                    <a:ext cx="338554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</p:grpSp>
          <p:grpSp>
            <p:nvGrpSpPr>
              <p:cNvPr id="218" name="Google Shape;218;p21"/>
              <p:cNvGrpSpPr/>
              <p:nvPr/>
            </p:nvGrpSpPr>
            <p:grpSpPr>
              <a:xfrm>
                <a:off x="1004595" y="4154832"/>
                <a:ext cx="4100745" cy="707887"/>
                <a:chOff x="1004595" y="4154832"/>
                <a:chExt cx="4100745" cy="707887"/>
              </a:xfrm>
            </p:grpSpPr>
            <p:grpSp>
              <p:nvGrpSpPr>
                <p:cNvPr id="219" name="Google Shape;219;p21"/>
                <p:cNvGrpSpPr/>
                <p:nvPr/>
              </p:nvGrpSpPr>
              <p:grpSpPr>
                <a:xfrm>
                  <a:off x="1781271" y="4154832"/>
                  <a:ext cx="3324069" cy="707887"/>
                  <a:chOff x="3046751" y="3240586"/>
                  <a:chExt cx="6093500" cy="707887"/>
                </a:xfrm>
              </p:grpSpPr>
              <p:sp>
                <p:nvSpPr>
                  <p:cNvPr id="220" name="Google Shape;220;p21"/>
                  <p:cNvSpPr txBox="1"/>
                  <p:nvPr/>
                </p:nvSpPr>
                <p:spPr>
                  <a:xfrm>
                    <a:off x="3046751" y="3240586"/>
                    <a:ext cx="6093500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600" b="1" i="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Phone</a:t>
                    </a:r>
                    <a:endParaRPr sz="1600" b="1" dirty="0">
                      <a:solidFill>
                        <a:schemeClr val="tx1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sp>
                <p:nvSpPr>
                  <p:cNvPr id="221" name="Google Shape;221;p21"/>
                  <p:cNvSpPr txBox="1"/>
                  <p:nvPr/>
                </p:nvSpPr>
                <p:spPr>
                  <a:xfrm>
                    <a:off x="3046751" y="3640696"/>
                    <a:ext cx="609350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400" dirty="0">
                        <a:solidFill>
                          <a:srgbClr val="3F3F3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+ 0123 456 789</a:t>
                    </a:r>
                    <a:endParaRPr sz="1400" dirty="0">
                      <a:solidFill>
                        <a:srgbClr val="3F3F3F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grpSp>
              <p:nvGrpSpPr>
                <p:cNvPr id="222" name="Google Shape;222;p21"/>
                <p:cNvGrpSpPr/>
                <p:nvPr/>
              </p:nvGrpSpPr>
              <p:grpSpPr>
                <a:xfrm>
                  <a:off x="1004595" y="4206191"/>
                  <a:ext cx="635954" cy="635946"/>
                  <a:chOff x="1004595" y="4206191"/>
                  <a:chExt cx="635954" cy="635946"/>
                </a:xfrm>
              </p:grpSpPr>
              <p:sp>
                <p:nvSpPr>
                  <p:cNvPr id="223" name="Google Shape;223;p21"/>
                  <p:cNvSpPr/>
                  <p:nvPr/>
                </p:nvSpPr>
                <p:spPr>
                  <a:xfrm rot="-5400000">
                    <a:off x="1004599" y="4206187"/>
                    <a:ext cx="635946" cy="635954"/>
                  </a:xfrm>
                  <a:prstGeom prst="ellipse">
                    <a:avLst/>
                  </a:prstGeom>
                  <a:solidFill>
                    <a:srgbClr val="CA3F22"/>
                  </a:solidFill>
                  <a:ln>
                    <a:noFill/>
                  </a:ln>
                  <a:effectLst>
                    <a:outerShdw blurRad="177800" dist="63500" dir="5400000" algn="ctr" rotWithShape="0">
                      <a:srgbClr val="000000">
                        <a:alpha val="24705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200">
                      <a:solidFill>
                        <a:srgbClr val="3F3F3F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pic>
                <p:nvPicPr>
                  <p:cNvPr id="224" name="Google Shape;224;p21" descr="Phone Icon Png Images - Free Download on Freepik"/>
                  <p:cNvPicPr preferRelativeResize="0"/>
                  <p:nvPr/>
                </p:nvPicPr>
                <p:blipFill rotWithShape="1">
                  <a:blip r:embed="rId4">
                    <a:alphaModFix/>
                  </a:blip>
                  <a:srcRect/>
                  <a:stretch/>
                </p:blipFill>
                <p:spPr>
                  <a:xfrm>
                    <a:off x="1146207" y="4347799"/>
                    <a:ext cx="352730" cy="35273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</p:grpSp>
          <p:grpSp>
            <p:nvGrpSpPr>
              <p:cNvPr id="225" name="Google Shape;225;p21"/>
              <p:cNvGrpSpPr/>
              <p:nvPr/>
            </p:nvGrpSpPr>
            <p:grpSpPr>
              <a:xfrm>
                <a:off x="1004595" y="5285930"/>
                <a:ext cx="5089236" cy="923290"/>
                <a:chOff x="1004595" y="5285930"/>
                <a:chExt cx="5089236" cy="923290"/>
              </a:xfrm>
            </p:grpSpPr>
            <p:grpSp>
              <p:nvGrpSpPr>
                <p:cNvPr id="226" name="Google Shape;226;p21"/>
                <p:cNvGrpSpPr/>
                <p:nvPr/>
              </p:nvGrpSpPr>
              <p:grpSpPr>
                <a:xfrm>
                  <a:off x="1781271" y="5285930"/>
                  <a:ext cx="4312560" cy="923290"/>
                  <a:chOff x="3046751" y="3240586"/>
                  <a:chExt cx="7905547" cy="923290"/>
                </a:xfrm>
              </p:grpSpPr>
              <p:sp>
                <p:nvSpPr>
                  <p:cNvPr id="227" name="Google Shape;227;p21"/>
                  <p:cNvSpPr txBox="1"/>
                  <p:nvPr/>
                </p:nvSpPr>
                <p:spPr>
                  <a:xfrm>
                    <a:off x="3046751" y="3240586"/>
                    <a:ext cx="6093500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600" b="1" i="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Office Address</a:t>
                    </a:r>
                    <a:endParaRPr sz="1600" b="1" dirty="0">
                      <a:solidFill>
                        <a:schemeClr val="tx1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sp>
                <p:nvSpPr>
                  <p:cNvPr id="228" name="Google Shape;228;p21"/>
                  <p:cNvSpPr txBox="1"/>
                  <p:nvPr/>
                </p:nvSpPr>
                <p:spPr>
                  <a:xfrm>
                    <a:off x="3046751" y="3640696"/>
                    <a:ext cx="7905547" cy="5231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lvl="0"/>
                    <a:r>
                      <a:rPr lang="en-US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Building A - Al Karma District 4, Entrance 2</a:t>
                    </a:r>
                  </a:p>
                  <a:p>
                    <a:pPr lvl="0"/>
                    <a:r>
                      <a:rPr lang="en-US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1ST Floor, El Sheikh Zayed City, Giza - Egypt</a:t>
                    </a:r>
                  </a:p>
                </p:txBody>
              </p:sp>
            </p:grpSp>
            <p:grpSp>
              <p:nvGrpSpPr>
                <p:cNvPr id="229" name="Google Shape;229;p21"/>
                <p:cNvGrpSpPr/>
                <p:nvPr/>
              </p:nvGrpSpPr>
              <p:grpSpPr>
                <a:xfrm>
                  <a:off x="1004595" y="5337289"/>
                  <a:ext cx="635954" cy="635946"/>
                  <a:chOff x="1004595" y="5337289"/>
                  <a:chExt cx="635954" cy="635946"/>
                </a:xfrm>
              </p:grpSpPr>
              <p:sp>
                <p:nvSpPr>
                  <p:cNvPr id="230" name="Google Shape;230;p21"/>
                  <p:cNvSpPr/>
                  <p:nvPr/>
                </p:nvSpPr>
                <p:spPr>
                  <a:xfrm rot="-5400000">
                    <a:off x="1004599" y="5337285"/>
                    <a:ext cx="635946" cy="635954"/>
                  </a:xfrm>
                  <a:prstGeom prst="ellipse">
                    <a:avLst/>
                  </a:prstGeom>
                  <a:solidFill>
                    <a:srgbClr val="CA3F22"/>
                  </a:solidFill>
                  <a:ln>
                    <a:noFill/>
                  </a:ln>
                  <a:effectLst>
                    <a:outerShdw blurRad="177800" dist="63500" dir="5400000" algn="ctr" rotWithShape="0">
                      <a:srgbClr val="000000">
                        <a:alpha val="24705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200">
                      <a:solidFill>
                        <a:srgbClr val="3F3F3F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pic>
                <p:nvPicPr>
                  <p:cNvPr id="231" name="Google Shape;231;p21" descr="Address Icon Png posted by Christian Kylie"/>
                  <p:cNvPicPr preferRelativeResize="0"/>
                  <p:nvPr/>
                </p:nvPicPr>
                <p:blipFill rotWithShape="1">
                  <a:blip r:embed="rId5">
                    <a:alphaModFix/>
                  </a:blip>
                  <a:srcRect/>
                  <a:stretch/>
                </p:blipFill>
                <p:spPr>
                  <a:xfrm>
                    <a:off x="1084026" y="5416716"/>
                    <a:ext cx="477092" cy="47709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</p:grpSp>
        </p:grpSp>
      </p:grpSp>
      <p:grpSp>
        <p:nvGrpSpPr>
          <p:cNvPr id="233" name="Google Shape;233;p21"/>
          <p:cNvGrpSpPr/>
          <p:nvPr/>
        </p:nvGrpSpPr>
        <p:grpSpPr>
          <a:xfrm flipH="1">
            <a:off x="0" y="-9349"/>
            <a:ext cx="5412317" cy="6861690"/>
            <a:chOff x="6776127" y="-1983"/>
            <a:chExt cx="5412317" cy="6861690"/>
          </a:xfrm>
          <a:solidFill>
            <a:srgbClr val="CA3F22"/>
          </a:solidFill>
        </p:grpSpPr>
        <p:sp>
          <p:nvSpPr>
            <p:cNvPr id="234" name="Google Shape;234;p21"/>
            <p:cNvSpPr/>
            <p:nvPr/>
          </p:nvSpPr>
          <p:spPr>
            <a:xfrm>
              <a:off x="7835453" y="-1983"/>
              <a:ext cx="4352991" cy="6861690"/>
            </a:xfrm>
            <a:custGeom>
              <a:avLst/>
              <a:gdLst/>
              <a:ahLst/>
              <a:cxnLst/>
              <a:rect l="l" t="t" r="r" b="b"/>
              <a:pathLst>
                <a:path w="4352991" h="6861690" extrusionOk="0">
                  <a:moveTo>
                    <a:pt x="4351955" y="-376"/>
                  </a:moveTo>
                  <a:lnTo>
                    <a:pt x="4351955" y="6861041"/>
                  </a:lnTo>
                  <a:lnTo>
                    <a:pt x="2188558" y="6861041"/>
                  </a:lnTo>
                  <a:cubicBezTo>
                    <a:pt x="2186099" y="6452910"/>
                    <a:pt x="1837561" y="6273858"/>
                    <a:pt x="946944" y="5923680"/>
                  </a:cubicBezTo>
                  <a:cubicBezTo>
                    <a:pt x="-790007" y="5240271"/>
                    <a:pt x="211323" y="2662183"/>
                    <a:pt x="1170006" y="1495195"/>
                  </a:cubicBezTo>
                  <a:cubicBezTo>
                    <a:pt x="1587980" y="986193"/>
                    <a:pt x="1243817" y="446300"/>
                    <a:pt x="722785" y="-6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1"/>
            <p:cNvSpPr/>
            <p:nvPr/>
          </p:nvSpPr>
          <p:spPr>
            <a:xfrm>
              <a:off x="6776127" y="1607033"/>
              <a:ext cx="4189564" cy="4189564"/>
            </a:xfrm>
            <a:custGeom>
              <a:avLst/>
              <a:gdLst/>
              <a:ahLst/>
              <a:cxnLst/>
              <a:rect l="l" t="t" r="r" b="b"/>
              <a:pathLst>
                <a:path w="4189564" h="4189564" extrusionOk="0">
                  <a:moveTo>
                    <a:pt x="4189565" y="2094782"/>
                  </a:moveTo>
                  <a:cubicBezTo>
                    <a:pt x="4189565" y="3251699"/>
                    <a:pt x="3251700" y="4189565"/>
                    <a:pt x="2094783" y="4189565"/>
                  </a:cubicBezTo>
                  <a:cubicBezTo>
                    <a:pt x="937866" y="4189565"/>
                    <a:pt x="0" y="3251699"/>
                    <a:pt x="0" y="2094782"/>
                  </a:cubicBezTo>
                  <a:cubicBezTo>
                    <a:pt x="0" y="937866"/>
                    <a:pt x="937866" y="0"/>
                    <a:pt x="2094783" y="0"/>
                  </a:cubicBezTo>
                  <a:cubicBezTo>
                    <a:pt x="3251700" y="0"/>
                    <a:pt x="4189565" y="937866"/>
                    <a:pt x="4189565" y="20947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35" y="6408253"/>
            <a:ext cx="824365" cy="444895"/>
          </a:xfrm>
          <a:prstGeom prst="rect">
            <a:avLst/>
          </a:prstGeom>
        </p:spPr>
      </p:pic>
      <p:sp>
        <p:nvSpPr>
          <p:cNvPr id="34" name="Google Shape;171;p18"/>
          <p:cNvSpPr/>
          <p:nvPr/>
        </p:nvSpPr>
        <p:spPr>
          <a:xfrm flipH="1">
            <a:off x="1299251" y="1782564"/>
            <a:ext cx="3737422" cy="3737422"/>
          </a:xfrm>
          <a:custGeom>
            <a:avLst/>
            <a:gdLst/>
            <a:ahLst/>
            <a:cxnLst/>
            <a:rect l="l" t="t" r="r" b="b"/>
            <a:pathLst>
              <a:path w="3737422" h="3737422" extrusionOk="0">
                <a:moveTo>
                  <a:pt x="3737422" y="1868711"/>
                </a:moveTo>
                <a:cubicBezTo>
                  <a:pt x="3737422" y="2900772"/>
                  <a:pt x="2900772" y="3737422"/>
                  <a:pt x="1868711" y="3737422"/>
                </a:cubicBezTo>
                <a:cubicBezTo>
                  <a:pt x="836651" y="3737422"/>
                  <a:pt x="0" y="2900772"/>
                  <a:pt x="0" y="1868711"/>
                </a:cubicBezTo>
                <a:cubicBezTo>
                  <a:pt x="0" y="836651"/>
                  <a:pt x="836651" y="0"/>
                  <a:pt x="1868711" y="0"/>
                </a:cubicBezTo>
                <a:cubicBezTo>
                  <a:pt x="2900772" y="0"/>
                  <a:pt x="3737422" y="836651"/>
                  <a:pt x="3737422" y="1868711"/>
                </a:cubicBezTo>
                <a:close/>
              </a:path>
            </a:pathLst>
          </a:custGeom>
          <a:blipFill dpi="0" rotWithShape="0">
            <a:blip r:embed="rId7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811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4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5596E"/>
      </a:accent1>
      <a:accent2>
        <a:srgbClr val="FDD77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74">
    <a:dk1>
      <a:srgbClr val="000000"/>
    </a:dk1>
    <a:lt1>
      <a:srgbClr val="FFFFFF"/>
    </a:lt1>
    <a:dk2>
      <a:srgbClr val="0E2841"/>
    </a:dk2>
    <a:lt2>
      <a:srgbClr val="E8E8E8"/>
    </a:lt2>
    <a:accent1>
      <a:srgbClr val="F5596E"/>
    </a:accent1>
    <a:accent2>
      <a:srgbClr val="FDD77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</TotalTime>
  <Words>2248</Words>
  <Application>Microsoft Office PowerPoint</Application>
  <PresentationFormat>Widescreen</PresentationFormat>
  <Paragraphs>336</Paragraphs>
  <Slides>57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6" baseType="lpstr">
      <vt:lpstr>Arial Unicode MS</vt:lpstr>
      <vt:lpstr>Play</vt:lpstr>
      <vt:lpstr>Amiko</vt:lpstr>
      <vt:lpstr>Arial</vt:lpstr>
      <vt:lpstr>Proxima Nova Rg</vt:lpstr>
      <vt:lpstr>Wingdings</vt:lpstr>
      <vt:lpstr>Times New Roman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Community Activities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Ahmed Abdelaziz</cp:lastModifiedBy>
  <cp:revision>25</cp:revision>
  <dcterms:modified xsi:type="dcterms:W3CDTF">2024-09-04T12:37:30Z</dcterms:modified>
</cp:coreProperties>
</file>